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43"/>
  </p:notesMasterIdLst>
  <p:sldIdLst>
    <p:sldId id="284" r:id="rId3"/>
    <p:sldId id="294" r:id="rId4"/>
    <p:sldId id="710" r:id="rId5"/>
    <p:sldId id="300" r:id="rId6"/>
    <p:sldId id="718" r:id="rId7"/>
    <p:sldId id="322" r:id="rId8"/>
    <p:sldId id="717" r:id="rId9"/>
    <p:sldId id="330" r:id="rId10"/>
    <p:sldId id="326" r:id="rId11"/>
    <p:sldId id="325" r:id="rId12"/>
    <p:sldId id="331" r:id="rId13"/>
    <p:sldId id="332" r:id="rId14"/>
    <p:sldId id="334" r:id="rId15"/>
    <p:sldId id="336" r:id="rId16"/>
    <p:sldId id="327" r:id="rId17"/>
    <p:sldId id="328" r:id="rId18"/>
    <p:sldId id="337" r:id="rId19"/>
    <p:sldId id="339" r:id="rId20"/>
    <p:sldId id="329" r:id="rId21"/>
    <p:sldId id="338" r:id="rId22"/>
    <p:sldId id="256" r:id="rId23"/>
    <p:sldId id="719" r:id="rId24"/>
    <p:sldId id="720" r:id="rId25"/>
    <p:sldId id="714" r:id="rId26"/>
    <p:sldId id="257" r:id="rId27"/>
    <p:sldId id="258" r:id="rId28"/>
    <p:sldId id="259" r:id="rId29"/>
    <p:sldId id="260" r:id="rId30"/>
    <p:sldId id="261" r:id="rId31"/>
    <p:sldId id="262" r:id="rId32"/>
    <p:sldId id="716" r:id="rId33"/>
    <p:sldId id="715" r:id="rId34"/>
    <p:sldId id="286" r:id="rId35"/>
    <p:sldId id="711" r:id="rId36"/>
    <p:sldId id="293" r:id="rId37"/>
    <p:sldId id="295" r:id="rId38"/>
    <p:sldId id="296" r:id="rId39"/>
    <p:sldId id="297" r:id="rId40"/>
    <p:sldId id="298" r:id="rId41"/>
    <p:sldId id="299" r:id="rId42"/>
  </p:sldIdLst>
  <p:sldSz cx="9144000" cy="5143500" type="screen16x9"/>
  <p:notesSz cx="6858000" cy="9144000"/>
  <p:defaultTextStyle>
    <a:defPPr>
      <a:defRPr lang="nl-NL"/>
    </a:defPPr>
    <a:lvl1pPr marL="0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000"/>
    <a:srgbClr val="76D2B6"/>
    <a:srgbClr val="01689B"/>
    <a:srgbClr val="18407F"/>
    <a:srgbClr val="E17000"/>
    <a:srgbClr val="0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4"/>
    <p:restoredTop sz="94674"/>
  </p:normalViewPr>
  <p:slideViewPr>
    <p:cSldViewPr snapToGrid="0" snapToObjects="1" showGuides="1">
      <p:cViewPr varScale="1">
        <p:scale>
          <a:sx n="93" d="100"/>
          <a:sy n="93" d="100"/>
        </p:scale>
        <p:origin x="117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404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BC54C-B953-064A-A75C-BA0C85C4BD4E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8927C-BCF4-754B-B45E-B60BC7F2560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531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46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20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995" algn="l" defTabSz="68574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8927C-BCF4-754B-B45E-B60BC7F2560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692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D486F-F2EE-4927-ABA3-E578560E2387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7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8927C-BCF4-754B-B45E-B60BC7F2560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869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5">
            <a:extLst>
              <a:ext uri="{FF2B5EF4-FFF2-40B4-BE49-F238E27FC236}">
                <a16:creationId xmlns:a16="http://schemas.microsoft.com/office/drawing/2014/main" id="{DD8991B6-1845-0E45-8F17-FA1DD9CC6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75163"/>
            <a:ext cx="9144000" cy="3240881"/>
          </a:xfrm>
          <a:solidFill>
            <a:schemeClr val="bg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D144CCD-407F-0C45-8090-0C381B574B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1767" y="1845812"/>
            <a:ext cx="4725590" cy="725941"/>
          </a:xfrm>
          <a:solidFill>
            <a:srgbClr val="0070C0"/>
          </a:solidFill>
        </p:spPr>
        <p:txBody>
          <a:bodyPr wrap="square" lIns="144000" tIns="72000" rIns="72000" bIns="144000" anchor="b" anchorCtr="0">
            <a:spAutoFit/>
          </a:bodyPr>
          <a:lstStyle>
            <a:lvl1pPr marL="0" indent="0" algn="l">
              <a:lnSpc>
                <a:spcPct val="100000"/>
              </a:lnSpc>
              <a:tabLst/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   </a:t>
            </a:r>
          </a:p>
        </p:txBody>
      </p:sp>
      <p:sp>
        <p:nvSpPr>
          <p:cNvPr id="15" name="Ondertitel 2">
            <a:extLst>
              <a:ext uri="{FF2B5EF4-FFF2-40B4-BE49-F238E27FC236}">
                <a16:creationId xmlns:a16="http://schemas.microsoft.com/office/drawing/2014/main" id="{BB6A66AC-E334-B24D-8575-051C07EA1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1769" y="3219452"/>
            <a:ext cx="5670947" cy="648891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rgbClr val="170000"/>
                </a:solidFill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0F6993F-99D7-1446-A07D-3713D5A9B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43187" y="302258"/>
            <a:ext cx="2423127" cy="7512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584CDFA-FA6B-FF43-8DB5-8E0EB6C29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43447" y="4583197"/>
            <a:ext cx="1747009" cy="510608"/>
          </a:xfrm>
          <a:prstGeom prst="rect">
            <a:avLst/>
          </a:prstGeom>
        </p:spPr>
      </p:pic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4BE1683B-8DFD-A743-A0D2-CCFCEEC4D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769" y="3868341"/>
            <a:ext cx="5670947" cy="6477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 b="0" i="0" baseline="0">
                <a:solidFill>
                  <a:srgbClr val="17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23 november 2020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800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3547647"/>
            <a:ext cx="9144000" cy="1595531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013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975906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35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 dirty="0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278606" y="4265796"/>
            <a:ext cx="8586788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591" y="264670"/>
            <a:ext cx="8650188" cy="718466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5625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2456" y="3804363"/>
            <a:ext cx="7939088" cy="236844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0533" y="4474864"/>
            <a:ext cx="2052000" cy="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86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Witte Tekst">
    <p:bg>
      <p:bgPr>
        <a:solidFill>
          <a:srgbClr val="EF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42E4CB17-D138-44B8-9DC7-A6428596DFF5}"/>
              </a:ext>
            </a:extLst>
          </p:cNvPr>
          <p:cNvSpPr/>
          <p:nvPr userDrawn="1"/>
        </p:nvSpPr>
        <p:spPr>
          <a:xfrm>
            <a:off x="-1" y="3547647"/>
            <a:ext cx="9144000" cy="1595531"/>
          </a:xfrm>
          <a:custGeom>
            <a:avLst/>
            <a:gdLst>
              <a:gd name="connsiteX0" fmla="*/ 371474 w 12192000"/>
              <a:gd name="connsiteY0" fmla="*/ 0 h 2127374"/>
              <a:gd name="connsiteX1" fmla="*/ 11820525 w 12192000"/>
              <a:gd name="connsiteY1" fmla="*/ 0 h 2127374"/>
              <a:gd name="connsiteX2" fmla="*/ 11820525 w 12192000"/>
              <a:gd name="connsiteY2" fmla="*/ 571011 h 2127374"/>
              <a:gd name="connsiteX3" fmla="*/ 12192000 w 12192000"/>
              <a:gd name="connsiteY3" fmla="*/ 571011 h 2127374"/>
              <a:gd name="connsiteX4" fmla="*/ 12192000 w 12192000"/>
              <a:gd name="connsiteY4" fmla="*/ 2127374 h 2127374"/>
              <a:gd name="connsiteX5" fmla="*/ 0 w 12192000"/>
              <a:gd name="connsiteY5" fmla="*/ 2127374 h 2127374"/>
              <a:gd name="connsiteX6" fmla="*/ 0 w 12192000"/>
              <a:gd name="connsiteY6" fmla="*/ 571011 h 2127374"/>
              <a:gd name="connsiteX7" fmla="*/ 371474 w 12192000"/>
              <a:gd name="connsiteY7" fmla="*/ 571011 h 21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27374">
                <a:moveTo>
                  <a:pt x="371474" y="0"/>
                </a:moveTo>
                <a:lnTo>
                  <a:pt x="11820525" y="0"/>
                </a:lnTo>
                <a:lnTo>
                  <a:pt x="11820525" y="571011"/>
                </a:lnTo>
                <a:lnTo>
                  <a:pt x="12192000" y="571011"/>
                </a:lnTo>
                <a:lnTo>
                  <a:pt x="12192000" y="2127374"/>
                </a:lnTo>
                <a:lnTo>
                  <a:pt x="0" y="2127374"/>
                </a:lnTo>
                <a:lnTo>
                  <a:pt x="0" y="571011"/>
                </a:lnTo>
                <a:lnTo>
                  <a:pt x="371474" y="5710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013"/>
          </a:p>
        </p:txBody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C9148FF8-1791-499B-86B7-D5A170C389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3975906"/>
          </a:xfrm>
          <a:custGeom>
            <a:avLst/>
            <a:gdLst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481227 h 5481227"/>
              <a:gd name="connsiteX4" fmla="*/ 12191999 w 12192000"/>
              <a:gd name="connsiteY4" fmla="*/ 5301208 h 5481227"/>
              <a:gd name="connsiteX5" fmla="*/ 11820524 w 12192000"/>
              <a:gd name="connsiteY5" fmla="*/ 5301208 h 5481227"/>
              <a:gd name="connsiteX6" fmla="*/ 11820524 w 12192000"/>
              <a:gd name="connsiteY6" fmla="*/ 4730197 h 5481227"/>
              <a:gd name="connsiteX7" fmla="*/ 371473 w 12192000"/>
              <a:gd name="connsiteY7" fmla="*/ 4730197 h 5481227"/>
              <a:gd name="connsiteX8" fmla="*/ 371473 w 12192000"/>
              <a:gd name="connsiteY8" fmla="*/ 5301208 h 5481227"/>
              <a:gd name="connsiteX9" fmla="*/ 0 w 12192000"/>
              <a:gd name="connsiteY9" fmla="*/ 5301208 h 5481227"/>
              <a:gd name="connsiteX0" fmla="*/ 0 w 12192000"/>
              <a:gd name="connsiteY0" fmla="*/ 0 h 5481227"/>
              <a:gd name="connsiteX1" fmla="*/ 12192000 w 12192000"/>
              <a:gd name="connsiteY1" fmla="*/ 0 h 5481227"/>
              <a:gd name="connsiteX2" fmla="*/ 12192000 w 12192000"/>
              <a:gd name="connsiteY2" fmla="*/ 5481227 h 5481227"/>
              <a:gd name="connsiteX3" fmla="*/ 12191999 w 12192000"/>
              <a:gd name="connsiteY3" fmla="*/ 5301208 h 5481227"/>
              <a:gd name="connsiteX4" fmla="*/ 11820524 w 12192000"/>
              <a:gd name="connsiteY4" fmla="*/ 5301208 h 5481227"/>
              <a:gd name="connsiteX5" fmla="*/ 11820524 w 12192000"/>
              <a:gd name="connsiteY5" fmla="*/ 4730197 h 5481227"/>
              <a:gd name="connsiteX6" fmla="*/ 371473 w 12192000"/>
              <a:gd name="connsiteY6" fmla="*/ 4730197 h 5481227"/>
              <a:gd name="connsiteX7" fmla="*/ 371473 w 12192000"/>
              <a:gd name="connsiteY7" fmla="*/ 5301208 h 5481227"/>
              <a:gd name="connsiteX8" fmla="*/ 0 w 12192000"/>
              <a:gd name="connsiteY8" fmla="*/ 5301208 h 5481227"/>
              <a:gd name="connsiteX9" fmla="*/ 0 w 12192000"/>
              <a:gd name="connsiteY9" fmla="*/ 0 h 5481227"/>
              <a:gd name="connsiteX0" fmla="*/ 0 w 12192000"/>
              <a:gd name="connsiteY0" fmla="*/ 0 h 5301208"/>
              <a:gd name="connsiteX1" fmla="*/ 12192000 w 12192000"/>
              <a:gd name="connsiteY1" fmla="*/ 0 h 5301208"/>
              <a:gd name="connsiteX2" fmla="*/ 12191999 w 12192000"/>
              <a:gd name="connsiteY2" fmla="*/ 5301208 h 5301208"/>
              <a:gd name="connsiteX3" fmla="*/ 11820524 w 12192000"/>
              <a:gd name="connsiteY3" fmla="*/ 5301208 h 5301208"/>
              <a:gd name="connsiteX4" fmla="*/ 11820524 w 12192000"/>
              <a:gd name="connsiteY4" fmla="*/ 4730197 h 5301208"/>
              <a:gd name="connsiteX5" fmla="*/ 371473 w 12192000"/>
              <a:gd name="connsiteY5" fmla="*/ 4730197 h 5301208"/>
              <a:gd name="connsiteX6" fmla="*/ 371473 w 12192000"/>
              <a:gd name="connsiteY6" fmla="*/ 5301208 h 5301208"/>
              <a:gd name="connsiteX7" fmla="*/ 0 w 12192000"/>
              <a:gd name="connsiteY7" fmla="*/ 5301208 h 5301208"/>
              <a:gd name="connsiteX8" fmla="*/ 0 w 12192000"/>
              <a:gd name="connsiteY8" fmla="*/ 0 h 530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301208">
                <a:moveTo>
                  <a:pt x="0" y="0"/>
                </a:moveTo>
                <a:lnTo>
                  <a:pt x="12192000" y="0"/>
                </a:lnTo>
                <a:cubicBezTo>
                  <a:pt x="12192000" y="1767069"/>
                  <a:pt x="12191999" y="3534139"/>
                  <a:pt x="12191999" y="5301208"/>
                </a:cubicBezTo>
                <a:lnTo>
                  <a:pt x="11820524" y="5301208"/>
                </a:lnTo>
                <a:lnTo>
                  <a:pt x="11820524" y="4730197"/>
                </a:lnTo>
                <a:lnTo>
                  <a:pt x="371473" y="4730197"/>
                </a:lnTo>
                <a:lnTo>
                  <a:pt x="371473" y="5301208"/>
                </a:lnTo>
                <a:lnTo>
                  <a:pt x="0" y="53012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35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 dirty="0"/>
              <a:t>Klik op het icoon om een afbeelding in te voegen.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278606" y="4265796"/>
            <a:ext cx="8586788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591" y="264670"/>
            <a:ext cx="8650188" cy="718466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56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2456" y="3804363"/>
            <a:ext cx="7939088" cy="236844"/>
          </a:xfrm>
        </p:spPr>
        <p:txBody>
          <a:bodyPr wrap="square">
            <a:spAutoFit/>
          </a:bodyPr>
          <a:lstStyle>
            <a:lvl1pPr marL="0" indent="0" algn="l">
              <a:buNone/>
              <a:defRPr sz="1575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Klikken om de ondertitelstijl van het model te bewerken.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0533" y="4474864"/>
            <a:ext cx="2052000" cy="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0138" y="4666347"/>
            <a:ext cx="458587" cy="230833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457" y="1059656"/>
            <a:ext cx="3483490" cy="1131464"/>
          </a:xfrm>
        </p:spPr>
        <p:txBody>
          <a:bodyPr/>
          <a:lstStyle>
            <a:lvl1pPr marL="271463" indent="-271463">
              <a:lnSpc>
                <a:spcPts val="18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200">
                <a:solidFill>
                  <a:schemeClr val="tx2"/>
                </a:solidFill>
                <a:latin typeface="+mn-lt"/>
              </a:defRPr>
            </a:lvl1pPr>
            <a:lvl2pPr marL="535781" indent="-271463">
              <a:lnSpc>
                <a:spcPts val="18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807244" indent="-167879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478756" indent="-135731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1950244" indent="0">
              <a:lnSpc>
                <a:spcPts val="18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5946" y="1045373"/>
            <a:ext cx="296746" cy="230833"/>
          </a:xfrm>
        </p:spPr>
        <p:txBody>
          <a:bodyPr/>
          <a:lstStyle>
            <a:lvl1pPr marL="271463" indent="-271463" algn="r">
              <a:lnSpc>
                <a:spcPts val="1800"/>
              </a:lnSpc>
              <a:spcBef>
                <a:spcPts val="0"/>
              </a:spcBef>
              <a:buFont typeface="+mj-lt"/>
              <a:buNone/>
              <a:defRPr sz="1500" b="1">
                <a:solidFill>
                  <a:schemeClr val="bg2"/>
                </a:solidFill>
                <a:latin typeface="+mn-lt"/>
              </a:defRPr>
            </a:lvl1pPr>
            <a:lvl2pPr marL="535781" indent="-271463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807244" indent="-167879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478756" indent="-135731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950244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1310" y="1059656"/>
            <a:ext cx="3483490" cy="1131464"/>
          </a:xfrm>
        </p:spPr>
        <p:txBody>
          <a:bodyPr/>
          <a:lstStyle>
            <a:lvl1pPr marL="271463" indent="-271463">
              <a:lnSpc>
                <a:spcPts val="18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200">
                <a:solidFill>
                  <a:schemeClr val="tx2"/>
                </a:solidFill>
                <a:latin typeface="+mn-lt"/>
              </a:defRPr>
            </a:lvl1pPr>
            <a:lvl2pPr marL="535781" indent="-271463">
              <a:lnSpc>
                <a:spcPts val="18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807244" indent="-167879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478756" indent="-135731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1950244" indent="0">
              <a:lnSpc>
                <a:spcPts val="18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800" y="1045373"/>
            <a:ext cx="296746" cy="230833"/>
          </a:xfrm>
        </p:spPr>
        <p:txBody>
          <a:bodyPr/>
          <a:lstStyle>
            <a:lvl1pPr marL="271463" indent="-271463" algn="r">
              <a:lnSpc>
                <a:spcPts val="1800"/>
              </a:lnSpc>
              <a:spcBef>
                <a:spcPts val="0"/>
              </a:spcBef>
              <a:buFont typeface="+mj-lt"/>
              <a:buNone/>
              <a:defRPr sz="1500" b="1">
                <a:solidFill>
                  <a:schemeClr val="bg2"/>
                </a:solidFill>
                <a:latin typeface="+mn-lt"/>
              </a:defRPr>
            </a:lvl1pPr>
            <a:lvl2pPr marL="535781" indent="-271463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807244" indent="-167879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478756" indent="-135731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950244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815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Type hier de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0138" y="4666347"/>
            <a:ext cx="458587" cy="230833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7" name="Tijdelijke aanduiding voor tekst 20">
            <a:extLst>
              <a:ext uri="{FF2B5EF4-FFF2-40B4-BE49-F238E27FC236}">
                <a16:creationId xmlns:a16="http://schemas.microsoft.com/office/drawing/2014/main" id="{02B4FB70-BC91-43F6-BF53-093B9565B0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457" y="1059656"/>
            <a:ext cx="2511382" cy="1131464"/>
          </a:xfrm>
        </p:spPr>
        <p:txBody>
          <a:bodyPr/>
          <a:lstStyle>
            <a:lvl1pPr marL="271463" indent="-271463">
              <a:lnSpc>
                <a:spcPts val="18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200">
                <a:solidFill>
                  <a:schemeClr val="tx2"/>
                </a:solidFill>
                <a:latin typeface="+mn-lt"/>
              </a:defRPr>
            </a:lvl1pPr>
            <a:lvl2pPr marL="535781" indent="-271463">
              <a:lnSpc>
                <a:spcPts val="18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807244" indent="-167879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478756" indent="-135731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1950244" indent="0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8" name="Tijdelijke aanduiding voor tekst 20">
            <a:extLst>
              <a:ext uri="{FF2B5EF4-FFF2-40B4-BE49-F238E27FC236}">
                <a16:creationId xmlns:a16="http://schemas.microsoft.com/office/drawing/2014/main" id="{F8C2FADA-18B4-4ADB-88EE-EA2F16EFB5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7844" y="1045373"/>
            <a:ext cx="1214848" cy="230833"/>
          </a:xfrm>
        </p:spPr>
        <p:txBody>
          <a:bodyPr/>
          <a:lstStyle>
            <a:lvl1pPr marL="271463" indent="-271463" algn="r">
              <a:lnSpc>
                <a:spcPts val="1800"/>
              </a:lnSpc>
              <a:spcBef>
                <a:spcPts val="0"/>
              </a:spcBef>
              <a:buFont typeface="+mj-lt"/>
              <a:buNone/>
              <a:defRPr sz="1500" b="1">
                <a:solidFill>
                  <a:schemeClr val="bg2"/>
                </a:solidFill>
                <a:latin typeface="+mn-lt"/>
              </a:defRPr>
            </a:lvl1pPr>
            <a:lvl2pPr marL="535781" indent="-271463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807244" indent="-167879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478756" indent="-135731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950244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DF3A78EE-60E5-4831-96A7-1F4F74BF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1310" y="1059656"/>
            <a:ext cx="2511382" cy="1131464"/>
          </a:xfrm>
        </p:spPr>
        <p:txBody>
          <a:bodyPr/>
          <a:lstStyle>
            <a:lvl1pPr marL="271463" indent="-271463">
              <a:lnSpc>
                <a:spcPts val="1800"/>
              </a:lnSpc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sz="1200">
                <a:solidFill>
                  <a:schemeClr val="tx2"/>
                </a:solidFill>
                <a:latin typeface="+mn-lt"/>
              </a:defRPr>
            </a:lvl1pPr>
            <a:lvl2pPr marL="535781" indent="-271463">
              <a:lnSpc>
                <a:spcPts val="18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2"/>
                </a:solidFill>
              </a:defRPr>
            </a:lvl2pPr>
            <a:lvl3pPr marL="807244" indent="-167879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marL="1478756" indent="-135731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marL="1950244" indent="0">
              <a:lnSpc>
                <a:spcPts val="1800"/>
              </a:lnSpc>
              <a:spcBef>
                <a:spcPts val="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10" name="Tijdelijke aanduiding voor tekst 20">
            <a:extLst>
              <a:ext uri="{FF2B5EF4-FFF2-40B4-BE49-F238E27FC236}">
                <a16:creationId xmlns:a16="http://schemas.microsoft.com/office/drawing/2014/main" id="{04D2F707-27EA-4DBB-8CC5-A984DCFE89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6698" y="1045373"/>
            <a:ext cx="1214848" cy="230833"/>
          </a:xfrm>
        </p:spPr>
        <p:txBody>
          <a:bodyPr/>
          <a:lstStyle>
            <a:lvl1pPr marL="271463" indent="-271463" algn="r">
              <a:lnSpc>
                <a:spcPts val="1800"/>
              </a:lnSpc>
              <a:spcBef>
                <a:spcPts val="0"/>
              </a:spcBef>
              <a:buFont typeface="+mj-lt"/>
              <a:buNone/>
              <a:defRPr sz="1500" b="1">
                <a:solidFill>
                  <a:schemeClr val="bg2"/>
                </a:solidFill>
                <a:latin typeface="+mn-lt"/>
              </a:defRPr>
            </a:lvl1pPr>
            <a:lvl2pPr marL="535781" indent="-271463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807244" indent="-167879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478756" indent="-135731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950244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2155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0138" y="4666347"/>
            <a:ext cx="458587" cy="230833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06EE45-06F8-4DF4-83C5-FDC8369F38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456" y="1059657"/>
            <a:ext cx="6048375" cy="1165079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382002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0138" y="4666347"/>
            <a:ext cx="458587" cy="230833"/>
          </a:xfrm>
        </p:spPr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7794D62-4901-48ED-907C-623DB03D5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AD86EA7-3800-4098-9C3B-D60C83F74C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457" y="1059656"/>
            <a:ext cx="3780235" cy="1407453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8616C892-A3D7-4AB8-A8C1-25C693427B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1311" y="1059656"/>
            <a:ext cx="3780235" cy="1407453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0118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DE4BFBE3-11A7-4511-A1B9-AB9AD49EE09C}"/>
              </a:ext>
            </a:extLst>
          </p:cNvPr>
          <p:cNvSpPr/>
          <p:nvPr userDrawn="1"/>
        </p:nvSpPr>
        <p:spPr>
          <a:xfrm>
            <a:off x="-1" y="4218934"/>
            <a:ext cx="9144000" cy="924566"/>
          </a:xfrm>
          <a:custGeom>
            <a:avLst/>
            <a:gdLst>
              <a:gd name="connsiteX0" fmla="*/ 0 w 12192000"/>
              <a:gd name="connsiteY0" fmla="*/ 0 h 980645"/>
              <a:gd name="connsiteX1" fmla="*/ 12192000 w 12192000"/>
              <a:gd name="connsiteY1" fmla="*/ 0 h 980645"/>
              <a:gd name="connsiteX2" fmla="*/ 12192000 w 12192000"/>
              <a:gd name="connsiteY2" fmla="*/ 980645 h 980645"/>
              <a:gd name="connsiteX3" fmla="*/ 0 w 12192000"/>
              <a:gd name="connsiteY3" fmla="*/ 980645 h 98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980645">
                <a:moveTo>
                  <a:pt x="0" y="0"/>
                </a:moveTo>
                <a:lnTo>
                  <a:pt x="12192000" y="0"/>
                </a:lnTo>
                <a:lnTo>
                  <a:pt x="12192000" y="980645"/>
                </a:lnTo>
                <a:lnTo>
                  <a:pt x="0" y="9806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NL" sz="1013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B84D550-020C-4B96-B890-10F240E3F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026" y="250032"/>
            <a:ext cx="8555699" cy="728036"/>
          </a:xfrm>
        </p:spPr>
        <p:txBody>
          <a:bodyPr wrap="square" anchor="t" anchorCtr="0">
            <a:spAutoFit/>
          </a:bodyPr>
          <a:lstStyle>
            <a:lvl1pPr>
              <a:lnSpc>
                <a:spcPct val="83000"/>
              </a:lnSpc>
              <a:defRPr sz="57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titel.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80BF8A-05CD-44BB-B796-05D05D7D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2C4D239-1FB6-4805-BC67-2F75F30F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C17311D-1941-4669-98A7-5B9BC81A3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457" y="1059657"/>
            <a:ext cx="3483490" cy="1183546"/>
          </a:xfrm>
        </p:spPr>
        <p:txBody>
          <a:bodyPr/>
          <a:lstStyle>
            <a:lvl1pPr marL="271463" indent="-271463">
              <a:lnSpc>
                <a:spcPts val="1800"/>
              </a:lnSpc>
              <a:spcBef>
                <a:spcPts val="0"/>
              </a:spcBef>
              <a:buFont typeface="+mj-lt"/>
              <a:buAutoNum type="arabicPeriod"/>
              <a:defRPr sz="1200">
                <a:solidFill>
                  <a:schemeClr val="bg1"/>
                </a:solidFill>
                <a:latin typeface="+mn-lt"/>
              </a:defRPr>
            </a:lvl1pPr>
            <a:lvl2pPr marL="535781" indent="-271463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807244" indent="-167879">
              <a:lnSpc>
                <a:spcPts val="18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478756" indent="-135731">
              <a:lnSpc>
                <a:spcPts val="18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1950244" indent="0">
              <a:lnSpc>
                <a:spcPts val="18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FD8F491C-E061-4349-A0D4-531613F30B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5946" y="1045373"/>
            <a:ext cx="296746" cy="230833"/>
          </a:xfrm>
        </p:spPr>
        <p:txBody>
          <a:bodyPr/>
          <a:lstStyle>
            <a:lvl1pPr marL="271463" indent="-271463" algn="r">
              <a:lnSpc>
                <a:spcPts val="1800"/>
              </a:lnSpc>
              <a:spcBef>
                <a:spcPts val="0"/>
              </a:spcBef>
              <a:buFont typeface="+mj-lt"/>
              <a:buNone/>
              <a:defRPr sz="1500" b="1">
                <a:solidFill>
                  <a:schemeClr val="bg1"/>
                </a:solidFill>
                <a:latin typeface="+mn-lt"/>
              </a:defRPr>
            </a:lvl1pPr>
            <a:lvl2pPr marL="535781" indent="-271463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807244" indent="-167879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478756" indent="-135731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950244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04EA9CDB-E565-473D-81ED-CCD3EA31A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1310" y="1059657"/>
            <a:ext cx="3483490" cy="1183546"/>
          </a:xfrm>
        </p:spPr>
        <p:txBody>
          <a:bodyPr/>
          <a:lstStyle>
            <a:lvl1pPr marL="271463" indent="-271463">
              <a:lnSpc>
                <a:spcPts val="1800"/>
              </a:lnSpc>
              <a:spcBef>
                <a:spcPts val="0"/>
              </a:spcBef>
              <a:buFont typeface="+mj-lt"/>
              <a:buAutoNum type="arabicPeriod"/>
              <a:defRPr sz="1200">
                <a:solidFill>
                  <a:schemeClr val="bg1"/>
                </a:solidFill>
                <a:latin typeface="+mn-lt"/>
              </a:defRPr>
            </a:lvl1pPr>
            <a:lvl2pPr marL="535781" indent="-271463">
              <a:lnSpc>
                <a:spcPts val="18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807244" indent="-167879">
              <a:lnSpc>
                <a:spcPts val="18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3pPr>
            <a:lvl4pPr marL="1478756" indent="-135731">
              <a:lnSpc>
                <a:spcPts val="18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 marL="1950244" indent="0">
              <a:lnSpc>
                <a:spcPts val="18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te bewerken.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4" name="Tijdelijke aanduiding voor tekst 20">
            <a:extLst>
              <a:ext uri="{FF2B5EF4-FFF2-40B4-BE49-F238E27FC236}">
                <a16:creationId xmlns:a16="http://schemas.microsoft.com/office/drawing/2014/main" id="{DEBF3DC8-D6A9-4054-924F-C53AD897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800" y="1045373"/>
            <a:ext cx="296746" cy="230833"/>
          </a:xfrm>
        </p:spPr>
        <p:txBody>
          <a:bodyPr/>
          <a:lstStyle>
            <a:lvl1pPr marL="271463" indent="-271463" algn="r">
              <a:lnSpc>
                <a:spcPts val="1800"/>
              </a:lnSpc>
              <a:spcBef>
                <a:spcPts val="0"/>
              </a:spcBef>
              <a:buFont typeface="+mj-lt"/>
              <a:buNone/>
              <a:defRPr sz="1500" b="1">
                <a:solidFill>
                  <a:schemeClr val="bg1"/>
                </a:solidFill>
                <a:latin typeface="+mn-lt"/>
              </a:defRPr>
            </a:lvl1pPr>
            <a:lvl2pPr marL="535781" indent="-271463" algn="r">
              <a:lnSpc>
                <a:spcPct val="125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None/>
              <a:defRPr>
                <a:solidFill>
                  <a:schemeClr val="bg1"/>
                </a:solidFill>
              </a:defRPr>
            </a:lvl2pPr>
            <a:lvl3pPr marL="807244" indent="-167879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478756" indent="-135731" algn="r">
              <a:lnSpc>
                <a:spcPct val="125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1950244" indent="0" algn="r">
              <a:lnSpc>
                <a:spcPct val="125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err="1"/>
              <a:t>Nr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994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Witte 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56" y="1062177"/>
            <a:ext cx="6048376" cy="11522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5143178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35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56" y="2093589"/>
            <a:ext cx="7939089" cy="796372"/>
          </a:xfrm>
        </p:spPr>
        <p:txBody>
          <a:bodyPr anchor="ctr" anchorCtr="0"/>
          <a:lstStyle>
            <a:lvl1pPr algn="ctr">
              <a:defRPr sz="5625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0138" y="4666347"/>
            <a:ext cx="458587" cy="230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2746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Beeld Zwart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FCCF66-D028-44FA-9356-13E97E773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456" y="1062177"/>
            <a:ext cx="6048376" cy="115223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4EB2E76A-4D35-4F1B-BFF2-EAA8CAE11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5143178"/>
          </a:xfrm>
          <a:custGeom>
            <a:avLst/>
            <a:gdLst>
              <a:gd name="connsiteX0" fmla="*/ 1 w 12192001"/>
              <a:gd name="connsiteY0" fmla="*/ 0 h 6857571"/>
              <a:gd name="connsiteX1" fmla="*/ 12192001 w 12192001"/>
              <a:gd name="connsiteY1" fmla="*/ 0 h 6857571"/>
              <a:gd name="connsiteX2" fmla="*/ 12192000 w 12192001"/>
              <a:gd name="connsiteY2" fmla="*/ 5301208 h 6857571"/>
              <a:gd name="connsiteX3" fmla="*/ 12192000 w 12192001"/>
              <a:gd name="connsiteY3" fmla="*/ 6857571 h 6857571"/>
              <a:gd name="connsiteX4" fmla="*/ 0 w 12192001"/>
              <a:gd name="connsiteY4" fmla="*/ 6857571 h 6857571"/>
              <a:gd name="connsiteX5" fmla="*/ 0 w 12192001"/>
              <a:gd name="connsiteY5" fmla="*/ 5034111 h 6857571"/>
              <a:gd name="connsiteX6" fmla="*/ 1 w 12192001"/>
              <a:gd name="connsiteY6" fmla="*/ 5034111 h 6857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57571">
                <a:moveTo>
                  <a:pt x="1" y="0"/>
                </a:moveTo>
                <a:lnTo>
                  <a:pt x="12192001" y="0"/>
                </a:lnTo>
                <a:cubicBezTo>
                  <a:pt x="12192001" y="1767069"/>
                  <a:pt x="12192000" y="3534139"/>
                  <a:pt x="12192000" y="5301208"/>
                </a:cubicBezTo>
                <a:lnTo>
                  <a:pt x="12192000" y="6857571"/>
                </a:lnTo>
                <a:lnTo>
                  <a:pt x="0" y="6857571"/>
                </a:lnTo>
                <a:lnTo>
                  <a:pt x="0" y="5034111"/>
                </a:lnTo>
                <a:lnTo>
                  <a:pt x="1" y="503411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tIns="1044000" anchor="ctr" anchorCtr="0">
            <a:noAutofit/>
          </a:bodyPr>
          <a:lstStyle>
            <a:lvl1pPr algn="ctr">
              <a:buNone/>
              <a:defRPr sz="135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42DD64-0003-44D9-84BA-D8D1EE2026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9564" y="1966285"/>
            <a:ext cx="4654694" cy="414104"/>
          </a:xfrm>
        </p:spPr>
        <p:txBody>
          <a:bodyPr anchor="ctr" anchorCtr="0"/>
          <a:lstStyle>
            <a:lvl1pPr algn="ctr">
              <a:defRPr sz="2850" b="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dirty="0"/>
              <a:t>Klik om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6AF439-70B1-4833-98E8-D81A6CDF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9166-6918-4B61-B0A5-D5929563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0138" y="4666347"/>
            <a:ext cx="458587" cy="2308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7565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61D809-9D06-4339-905E-57D15BF52D5F}"/>
              </a:ext>
            </a:extLst>
          </p:cNvPr>
          <p:cNvCxnSpPr/>
          <p:nvPr userDrawn="1"/>
        </p:nvCxnSpPr>
        <p:spPr>
          <a:xfrm>
            <a:off x="278606" y="4265796"/>
            <a:ext cx="8586788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64C0D87-9DD0-440C-96F2-F1EA82265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2591" y="264670"/>
            <a:ext cx="8650188" cy="718466"/>
          </a:xfrm>
        </p:spPr>
        <p:txBody>
          <a:bodyPr anchor="t" anchorCtr="0"/>
          <a:lstStyle>
            <a:lvl1pPr algn="l">
              <a:lnSpc>
                <a:spcPct val="83000"/>
              </a:lnSpc>
              <a:defRPr sz="5625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l-NL" dirty="0"/>
              <a:t>Klik om stijl te bewerken.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ED989A-7D39-4965-A5D1-BCEF82645B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2457" y="3332909"/>
            <a:ext cx="5049664" cy="225591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 b="1">
                <a:latin typeface="+mn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Naam.</a:t>
            </a:r>
          </a:p>
        </p:txBody>
      </p:sp>
      <p:pic>
        <p:nvPicPr>
          <p:cNvPr id="16" name="Afbeelding 15" descr="Afbeelding met tekst&#10;&#10;Automatisch gegenereerde beschrijving">
            <a:extLst>
              <a:ext uri="{FF2B5EF4-FFF2-40B4-BE49-F238E27FC236}">
                <a16:creationId xmlns:a16="http://schemas.microsoft.com/office/drawing/2014/main" id="{A5B25EEC-5C10-4B91-A1FF-261E730751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0533" y="4474864"/>
            <a:ext cx="2052000" cy="373091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EE1B71-1BA1-4978-AF31-0F69513850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56" y="3594552"/>
            <a:ext cx="3780235" cy="180434"/>
          </a:xfr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nl-NL" dirty="0"/>
              <a:t>Functie.</a:t>
            </a:r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C15B090D-116F-442C-9B17-6241D13208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456" y="3828628"/>
            <a:ext cx="3780235" cy="180434"/>
          </a:xfr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nl-NL" dirty="0"/>
              <a:t>Telefoon | mail.</a:t>
            </a:r>
          </a:p>
        </p:txBody>
      </p:sp>
    </p:spTree>
    <p:extLst>
      <p:ext uri="{BB962C8B-B14F-4D97-AF65-F5344CB8AC3E}">
        <p14:creationId xmlns:p14="http://schemas.microsoft.com/office/powerpoint/2010/main" val="608979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40292E-65D0-0644-9CF1-3D05EEDC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9" y="627461"/>
            <a:ext cx="6615112" cy="647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AC13D3-6F7D-DE45-8F9C-F09DF7CA9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6615112" cy="324088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7A1BBF-E321-1C4A-A696-079647603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28 maart 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5E256D-6A95-E546-A90B-0378F650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 algn="l"/>
            <a:r>
              <a:rPr lang="en-US" dirty="0"/>
              <a:t>Slim Laden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Q1 2024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E74F7B-0A72-F24E-A783-9DA029DA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B436-E1E6-9A4F-9770-556D9C186C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1BC882-034D-754E-ADE6-90AEDB04B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BF1538C-1A66-3E40-B7A6-8168DE69B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D1C48D-CCE3-481D-BB73-62C94F7B8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deze presentatie | Naam Achternaam | Datum Plaats.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50C081-C382-4BAB-B7AA-8D5B8215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FB6D-53CD-49E6-B4E2-6C5827CD4B6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13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96D8E4-9960-724D-830C-3D9B8164C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769" y="1275160"/>
            <a:ext cx="7560469" cy="3240882"/>
          </a:xfrm>
        </p:spPr>
        <p:txBody>
          <a:bodyPr wrap="square" numCol="2" spcCol="36000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EB8A04-04AA-0344-89C0-2728D0E3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november 2020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62EC47-1C6D-6A42-9A8D-2D5A19B4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5018D7-AC08-C54D-8A37-9AC99338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B436-E1E6-9A4F-9770-556D9C186C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B7A29CD-143B-1141-BCAF-5E567D1A2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70" y="627461"/>
            <a:ext cx="6615113" cy="6477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A52F179-0D0D-0D43-ABA6-FDDB4155E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1914FC3-C501-E840-AF19-5690FC45D1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69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kleur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DE03ED25-2065-9943-AB4A-FA7571C123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627463"/>
            <a:ext cx="9144000" cy="4212431"/>
          </a:xfrm>
          <a:solidFill>
            <a:schemeClr val="tx1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pPr lvl="0"/>
            <a:r>
              <a:rPr lang="nl-NL" noProof="0" dirty="0"/>
              <a:t>Klik op het pictogram als u een afbeelding wilt toevoegen</a:t>
            </a:r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E34790-1942-3440-A977-B32ABDCD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73" y="1275163"/>
            <a:ext cx="5670947" cy="2593181"/>
          </a:xfrm>
        </p:spPr>
        <p:txBody>
          <a:bodyPr anchor="t" anchorCtr="0"/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3A8A84-BF9E-E947-B892-AA977CA09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november 2020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60CC65-6D52-B846-B9CB-CE3CFD36E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1CF44B-A634-3F4C-95CF-6BB7B5DBA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B436-E1E6-9A4F-9770-556D9C186C90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3D200A5-9EEC-CB43-9B0B-91AE6BD0F1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E2C1007-34DD-AE40-ABCD-A89CD8219C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178E9A-64EC-4246-935A-872BB791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7" y="627461"/>
            <a:ext cx="3577500" cy="647700"/>
          </a:xfrm>
        </p:spPr>
        <p:txBody>
          <a:bodyPr tIns="54000"/>
          <a:lstStyle>
            <a:lvl1pPr>
              <a:lnSpc>
                <a:spcPts val="1800"/>
              </a:lnSpc>
              <a:defRPr sz="1800" baseline="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96D8E4-9960-724D-830C-3D9B8164CC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766" y="1275160"/>
            <a:ext cx="3577500" cy="324088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EB8A04-04AA-0344-89C0-2728D0E3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november 2020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62EC47-1C6D-6A42-9A8D-2D5A19B4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5018D7-AC08-C54D-8A37-9AC99338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3B436-E1E6-9A4F-9770-556D9C186C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913A4BED-BD3E-E44D-8C51-C7B6AEADD3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627463"/>
            <a:ext cx="4572000" cy="4212431"/>
          </a:xfrm>
          <a:solidFill>
            <a:schemeClr val="bg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EAF061D-8E3E-1646-8849-389DC12435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AA0A03C-51B4-2D4D-A2C1-A723A696F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A6C15FD-9CCB-984C-9858-5C99A29E8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6346" y="1275163"/>
            <a:ext cx="3577500" cy="3240881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9EB8A04-04AA-0344-89C0-2728D0E3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november 2020</a:t>
            </a:r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D62EC47-1C6D-6A42-9A8D-2D5A19B4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5018D7-AC08-C54D-8A37-9AC99338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 algn="r"/>
            <a:fld id="{D673B436-E1E6-9A4F-9770-556D9C186C9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EC4FE26F-36D6-3645-BB9D-890D2452D3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627463"/>
            <a:ext cx="4572000" cy="4212431"/>
          </a:xfrm>
          <a:solidFill>
            <a:schemeClr val="bg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C6D2577-595F-AE48-BE20-99111B1F7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735" y="627461"/>
            <a:ext cx="3577500" cy="647700"/>
          </a:xfrm>
        </p:spPr>
        <p:txBody>
          <a:bodyPr tIns="54000"/>
          <a:lstStyle>
            <a:lvl1pPr>
              <a:lnSpc>
                <a:spcPts val="1800"/>
              </a:lnSpc>
              <a:defRPr sz="1800" baseline="0"/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818232E-D158-9B44-B01A-A2CFAD3CC3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CC49AC8-DEF5-864B-8296-C533912831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foto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20DDFAF-9633-D347-B98F-0BBE9F5A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november 2020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83187F1-EB3F-3340-993B-1C254AC34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AC61-16B3-6E4A-B5E9-84FA6309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pPr algn="r"/>
            <a:fld id="{D673B436-E1E6-9A4F-9770-556D9C186C90}" type="slidenum">
              <a:rPr lang="nl-NL" smtClean="0"/>
              <a:pPr algn="r"/>
              <a:t>‹nr.›</a:t>
            </a:fld>
            <a:endParaRPr lang="nl-NL" dirty="0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AB0413BA-2F6E-D649-B110-6F83D9B6B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627463"/>
            <a:ext cx="9144000" cy="4212431"/>
          </a:xfrm>
          <a:solidFill>
            <a:schemeClr val="bg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8887135-8206-9D44-AC69-FD00004F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173" y="1275163"/>
            <a:ext cx="5670947" cy="2593181"/>
          </a:xfrm>
        </p:spPr>
        <p:txBody>
          <a:bodyPr anchor="t" anchorCtr="0"/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5437FDB-7926-DC4D-BA8F-4F4236E0B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07264C7-59C4-2A4C-935C-F0C03029BA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9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gron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1EC4DC5-37EF-994A-9DFD-3DF3D4CE0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november 2020</a:t>
            </a:r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77BEC87-3B9E-AB41-A21F-BF21A488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BE223C-2B35-8748-AEF0-494C00C19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 algn="r"/>
            <a:fld id="{D673B436-E1E6-9A4F-9770-556D9C186C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0C954E2F-6A12-7F47-A642-CD24BC9BAB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627463"/>
            <a:ext cx="9144000" cy="4212431"/>
          </a:xfrm>
          <a:solidFill>
            <a:schemeClr val="bg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</a:lstStyle>
          <a:p>
            <a:pPr lvl="0"/>
            <a:endParaRPr lang="en-GB" noProof="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1318285-1A75-E84B-A887-23CE001D2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11450" y="59634"/>
            <a:ext cx="1746803" cy="5436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5AC3453-2677-0946-9B43-767C383ED8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3998" y="4797887"/>
            <a:ext cx="1259009" cy="3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CFD3A-9ADA-EA47-CDFA-D8F33267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C8BAD8-FE16-6B9A-806B-5242E469B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E280AF-ACD2-10DF-2FA6-FFE11E076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7AB93EC-B438-B9DA-4849-069B78AD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D9C4F-B707-4425-A8E2-197EB6A061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13E071-A242-EF6D-6E61-FC32A879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A972E7-C7BE-E611-6A14-9EEB79FF3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2FDCF-8AAA-4469-A409-7D06F3AD3BF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59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AD3AB70-FA92-4340-864F-4A92EB3D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70" y="627461"/>
            <a:ext cx="6615113" cy="647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86AAD1-72A4-3243-9466-6B69FDF83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1770" y="1275162"/>
            <a:ext cx="6615113" cy="3564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15D1BA-3619-784F-B908-D17097617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3600" y="4839893"/>
            <a:ext cx="1687500" cy="3036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="0" i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23 november 2020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011314-B31A-E04C-8933-7D29E1BAEC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7123" y="4839893"/>
            <a:ext cx="2834878" cy="3036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50" b="1" i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2C19C1-7EB9-3642-A46A-4A55EF0C0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1769" y="4839893"/>
            <a:ext cx="468019" cy="3036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="0" i="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673B436-E1E6-9A4F-9770-556D9C186C90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034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2" r:id="rId3"/>
    <p:sldLayoutId id="2147483651" r:id="rId4"/>
    <p:sldLayoutId id="2147483652" r:id="rId5"/>
    <p:sldLayoutId id="2147483660" r:id="rId6"/>
    <p:sldLayoutId id="2147483654" r:id="rId7"/>
    <p:sldLayoutId id="2147483655" r:id="rId8"/>
    <p:sldLayoutId id="2147483663" r:id="rId9"/>
  </p:sldLayoutIdLst>
  <p:hf sldNum="0" hdr="0" ftr="0"/>
  <p:txStyles>
    <p:titleStyle>
      <a:lvl1pPr algn="l" defTabSz="685749" rtl="0" eaLnBrk="1" latinLnBrk="0" hangingPunct="1">
        <a:lnSpc>
          <a:spcPts val="2250"/>
        </a:lnSpc>
        <a:spcBef>
          <a:spcPct val="0"/>
        </a:spcBef>
        <a:buNone/>
        <a:defRPr sz="2250" b="1" i="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02391" indent="-202391" algn="l" defTabSz="685749" rtl="0" eaLnBrk="1" latinLnBrk="0" hangingPunct="1">
        <a:lnSpc>
          <a:spcPct val="90000"/>
        </a:lnSpc>
        <a:spcBef>
          <a:spcPts val="675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80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37475" indent="-134991" algn="l" defTabSz="685749" rtl="0" eaLnBrk="1" latinLnBrk="0" hangingPunct="1">
        <a:lnSpc>
          <a:spcPct val="90000"/>
        </a:lnSpc>
        <a:spcBef>
          <a:spcPts val="675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50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72464" indent="-134991" algn="l" defTabSz="685749" rtl="0" eaLnBrk="1" latinLnBrk="0" hangingPunct="1">
        <a:lnSpc>
          <a:spcPct val="90000"/>
        </a:lnSpc>
        <a:spcBef>
          <a:spcPts val="675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35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07455" indent="-134532" algn="l" defTabSz="685749" rtl="0" eaLnBrk="1" latinLnBrk="0" hangingPunct="1">
        <a:lnSpc>
          <a:spcPct val="90000"/>
        </a:lnSpc>
        <a:spcBef>
          <a:spcPts val="675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20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42445" indent="-134532" algn="l" defTabSz="685749" rtl="0" eaLnBrk="1" latinLnBrk="0" hangingPunct="1">
        <a:lnSpc>
          <a:spcPct val="90000"/>
        </a:lnSpc>
        <a:spcBef>
          <a:spcPts val="675"/>
        </a:spcBef>
        <a:buClr>
          <a:schemeClr val="tx1"/>
        </a:buClr>
        <a:buSzPct val="90000"/>
        <a:buFont typeface="Arial" panose="020B0604020202020204" pitchFamily="34" charset="0"/>
        <a:buChar char="•"/>
        <a:tabLst/>
        <a:defRPr sz="105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3" pos="499" userDrawn="1">
          <p15:clr>
            <a:srgbClr val="F26B43"/>
          </p15:clr>
        </p15:guide>
        <p15:guide id="4" pos="5261" userDrawn="1">
          <p15:clr>
            <a:srgbClr val="F26B43"/>
          </p15:clr>
        </p15:guide>
        <p15:guide id="5" orient="horz" pos="1620" userDrawn="1">
          <p15:clr>
            <a:srgbClr val="F26B43"/>
          </p15:clr>
        </p15:guide>
        <p15:guide id="6" orient="horz" pos="1195" userDrawn="1">
          <p15:clr>
            <a:srgbClr val="F26B43"/>
          </p15:clr>
        </p15:guide>
        <p15:guide id="7" pos="4071" userDrawn="1">
          <p15:clr>
            <a:srgbClr val="F26B43"/>
          </p15:clr>
        </p15:guide>
        <p15:guide id="8" pos="1689" userDrawn="1">
          <p15:clr>
            <a:srgbClr val="F26B43"/>
          </p15:clr>
        </p15:guide>
        <p15:guide id="9" pos="2285" userDrawn="1">
          <p15:clr>
            <a:srgbClr val="F26B43"/>
          </p15:clr>
        </p15:guide>
        <p15:guide id="10" pos="3476" userDrawn="1">
          <p15:clr>
            <a:srgbClr val="F26B43"/>
          </p15:clr>
        </p15:guide>
        <p15:guide id="11" pos="4666" userDrawn="1">
          <p15:clr>
            <a:srgbClr val="F26B43"/>
          </p15:clr>
        </p15:guide>
        <p15:guide id="12" pos="1094" userDrawn="1">
          <p15:clr>
            <a:srgbClr val="F26B43"/>
          </p15:clr>
        </p15:guide>
        <p15:guide id="14" pos="2880" userDrawn="1">
          <p15:clr>
            <a:srgbClr val="F26B43"/>
          </p15:clr>
        </p15:guide>
        <p15:guide id="15" orient="horz" pos="803" userDrawn="1">
          <p15:clr>
            <a:srgbClr val="F26B43"/>
          </p15:clr>
        </p15:guide>
        <p15:guide id="17" orient="horz" pos="2437" userDrawn="1">
          <p15:clr>
            <a:srgbClr val="F26B43"/>
          </p15:clr>
        </p15:guide>
        <p15:guide id="18" orient="horz" pos="2845" userDrawn="1">
          <p15:clr>
            <a:srgbClr val="F26B43"/>
          </p15:clr>
        </p15:guide>
        <p15:guide id="19" orient="horz" pos="395" userDrawn="1">
          <p15:clr>
            <a:srgbClr val="F26B43"/>
          </p15:clr>
        </p15:guide>
        <p15:guide id="20" orient="horz" userDrawn="1">
          <p15:clr>
            <a:srgbClr val="F26B43"/>
          </p15:clr>
        </p15:guide>
        <p15:guide id="21" orient="horz" pos="2028" userDrawn="1">
          <p15:clr>
            <a:srgbClr val="F26B43"/>
          </p15:clr>
        </p15:guide>
        <p15:guide id="22" userDrawn="1">
          <p15:clr>
            <a:srgbClr val="F26B43"/>
          </p15:clr>
        </p15:guide>
        <p15:guide id="23" pos="260" userDrawn="1">
          <p15:clr>
            <a:srgbClr val="F26B43"/>
          </p15:clr>
        </p15:guide>
        <p15:guide id="24" orient="horz" pos="3049" userDrawn="1">
          <p15:clr>
            <a:srgbClr val="F26B43"/>
          </p15:clr>
        </p15:guide>
        <p15:guide id="25" orient="horz" pos="59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030D29-D884-4D67-B35A-C53B2F8C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56" y="1062177"/>
            <a:ext cx="6048376" cy="206282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nl-NL" dirty="0"/>
              <a:t>Klikken om de tekststijl van het model te bewerken.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692C172-119C-46CD-A48C-AEBAD963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250031"/>
            <a:ext cx="8532019" cy="318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l-NL" dirty="0"/>
              <a:t>Klik om stijl te bewerken.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67B8AD-E6CC-439E-8C05-A689B4CA4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5990" y="4760779"/>
            <a:ext cx="5562154" cy="11541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5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Titel van deze presentatie | Naam Achternaam | Datum Plaats.</a:t>
            </a:r>
            <a:endParaRPr lang="nl-NL" b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AB56EB-CB24-4FEA-975B-F6B5ADE4D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0138" y="4668132"/>
            <a:ext cx="458587" cy="2308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500" b="1">
                <a:solidFill>
                  <a:schemeClr val="bg2"/>
                </a:solidFill>
                <a:latin typeface="+mn-lt"/>
              </a:defRPr>
            </a:lvl1pPr>
          </a:lstStyle>
          <a:p>
            <a:fld id="{F8A5FB6D-53CD-49E6-B4E2-6C5827CD4B69}" type="slidenum">
              <a:rPr lang="nl-NL" smtClean="0"/>
              <a:pPr/>
              <a:t>‹nr.›</a:t>
            </a:fld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69004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dt="0"/>
  <p:txStyles>
    <p:titleStyle>
      <a:lvl1pPr algn="l" defTabSz="685800" rtl="0" eaLnBrk="1" latinLnBrk="0" hangingPunct="1">
        <a:lnSpc>
          <a:spcPct val="92000"/>
        </a:lnSpc>
        <a:spcBef>
          <a:spcPct val="0"/>
        </a:spcBef>
        <a:buNone/>
        <a:defRPr sz="2250" kern="1200">
          <a:solidFill>
            <a:schemeClr val="bg2"/>
          </a:solidFill>
          <a:latin typeface="Bolder Light" panose="00000400000000000000" pitchFamily="2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225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Bolder Light" panose="00000400000000000000" pitchFamily="2" charset="0"/>
          <a:ea typeface="+mn-ea"/>
          <a:cs typeface="+mn-cs"/>
        </a:defRPr>
      </a:lvl1pPr>
      <a:lvl2pPr marL="0" indent="0" algn="l" defTabSz="685800" rtl="0" eaLnBrk="1" latinLnBrk="0" hangingPunct="1">
        <a:lnSpc>
          <a:spcPct val="105000"/>
        </a:lnSpc>
        <a:spcBef>
          <a:spcPts val="225"/>
        </a:spcBef>
        <a:buSzPct val="80000"/>
        <a:buFont typeface="Wingdings" panose="05000000000000000000" pitchFamily="2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67879" indent="-167879" algn="l" defTabSz="685800" rtl="0" eaLnBrk="1" latinLnBrk="0" hangingPunct="1">
        <a:lnSpc>
          <a:spcPct val="105000"/>
        </a:lnSpc>
        <a:spcBef>
          <a:spcPts val="225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09563" indent="-135731" algn="l" defTabSz="685800" rtl="0" eaLnBrk="1" latinLnBrk="0" hangingPunct="1">
        <a:lnSpc>
          <a:spcPct val="105000"/>
        </a:lnSpc>
        <a:spcBef>
          <a:spcPts val="225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5000"/>
        </a:lnSpc>
        <a:spcBef>
          <a:spcPts val="225"/>
        </a:spcBef>
        <a:buFont typeface="Arial" panose="020B0604020202020204" pitchFamily="34" charset="0"/>
        <a:buNone/>
        <a:defRPr sz="15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271463" indent="-271463" algn="l" defTabSz="685800" rtl="0" eaLnBrk="1" latinLnBrk="0" hangingPunct="1">
        <a:lnSpc>
          <a:spcPct val="105000"/>
        </a:lnSpc>
        <a:spcBef>
          <a:spcPts val="225"/>
        </a:spcBef>
        <a:buFont typeface="+mj-lt"/>
        <a:buAutoNum type="arabicPeriod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38163" indent="-266700" algn="l" defTabSz="685800" rtl="0" eaLnBrk="1" latinLnBrk="0" hangingPunct="1">
        <a:lnSpc>
          <a:spcPct val="105000"/>
        </a:lnSpc>
        <a:spcBef>
          <a:spcPts val="225"/>
        </a:spcBef>
        <a:buFont typeface="+mj-lt"/>
        <a:buAutoNum type="alphaLcPeriod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ct val="105000"/>
        </a:lnSpc>
        <a:spcBef>
          <a:spcPts val="225"/>
        </a:spcBef>
        <a:buFont typeface="Arial" panose="020B0604020202020204" pitchFamily="34" charset="0"/>
        <a:buNone/>
        <a:defRPr sz="15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5000"/>
        </a:lnSpc>
        <a:spcBef>
          <a:spcPts val="225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296">
          <p15:clr>
            <a:srgbClr val="F26B43"/>
          </p15:clr>
        </p15:guide>
        <p15:guide id="3" pos="257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890">
          <p15:clr>
            <a:srgbClr val="F26B43"/>
          </p15:clr>
        </p15:guide>
        <p15:guide id="7" pos="506">
          <p15:clr>
            <a:srgbClr val="F26B43"/>
          </p15:clr>
        </p15:guide>
        <p15:guide id="8" pos="7174">
          <p15:clr>
            <a:srgbClr val="F26B43"/>
          </p15:clr>
        </p15:guide>
        <p15:guide id="9" orient="horz" pos="3702">
          <p15:clr>
            <a:srgbClr val="F26B43"/>
          </p15:clr>
        </p15:guide>
        <p15:guide id="10" pos="5586">
          <p15:clr>
            <a:srgbClr val="F26B43"/>
          </p15:clr>
        </p15:guide>
        <p15:guide id="11" pos="3999">
          <p15:clr>
            <a:srgbClr val="F26B43"/>
          </p15:clr>
        </p15:guide>
        <p15:guide id="12" pos="36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am.rijnsburger@rotterdam.nl" TargetMode="Externa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85CCDFB-EF35-AF4E-9722-D95CC00D09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537" b="33299"/>
          <a:stretch/>
        </p:blipFill>
        <p:spPr>
          <a:xfrm>
            <a:off x="1" y="1275163"/>
            <a:ext cx="9144000" cy="324088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1D36C44-4932-CB47-8D4A-7E170DC76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770" y="1676533"/>
            <a:ext cx="3891935" cy="1372271"/>
          </a:xfrm>
          <a:solidFill>
            <a:schemeClr val="tx1"/>
          </a:solidFill>
        </p:spPr>
        <p:txBody>
          <a:bodyPr anchor="t"/>
          <a:lstStyle/>
          <a:p>
            <a:r>
              <a:rPr lang="nl-NL" sz="2400" dirty="0"/>
              <a:t>Slim Laden Voor Iedereen</a:t>
            </a:r>
            <a:br>
              <a:rPr lang="nl-NL" sz="2400" dirty="0"/>
            </a:br>
            <a:r>
              <a:rPr lang="nl-NL" sz="2400" dirty="0"/>
              <a:t>Oplaadsessie 2024</a:t>
            </a:r>
            <a:br>
              <a:rPr lang="nl-NL" sz="2400" dirty="0"/>
            </a:br>
            <a:endParaRPr lang="nl-NL" sz="2700" dirty="0"/>
          </a:p>
        </p:txBody>
      </p:sp>
      <p:sp>
        <p:nvSpPr>
          <p:cNvPr id="2" name="Ondertitel 5">
            <a:extLst>
              <a:ext uri="{FF2B5EF4-FFF2-40B4-BE49-F238E27FC236}">
                <a16:creationId xmlns:a16="http://schemas.microsoft.com/office/drawing/2014/main" id="{C8FCD985-E88A-3073-5976-9459E557F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396" y="2763982"/>
            <a:ext cx="3796043" cy="223267"/>
          </a:xfrm>
        </p:spPr>
        <p:txBody>
          <a:bodyPr/>
          <a:lstStyle/>
          <a:p>
            <a:pPr algn="r"/>
            <a:r>
              <a:rPr lang="nl-NL" sz="1100" dirty="0">
                <a:solidFill>
                  <a:schemeClr val="bg1"/>
                </a:solidFill>
              </a:rPr>
              <a:t> NAL-evenement, 17 april ‘24 </a:t>
            </a:r>
          </a:p>
        </p:txBody>
      </p:sp>
    </p:spTree>
    <p:extLst>
      <p:ext uri="{BB962C8B-B14F-4D97-AF65-F5344CB8AC3E}">
        <p14:creationId xmlns:p14="http://schemas.microsoft.com/office/powerpoint/2010/main" val="13222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9941E-7B18-F81D-62C3-6032E951C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519522"/>
            <a:ext cx="7472899" cy="2572000"/>
          </a:xfrm>
          <a:prstGeom prst="rect">
            <a:avLst/>
          </a:prstGeom>
        </p:spPr>
      </p:pic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10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7F0B990-DCE6-43B7-BA0E-311C8FAA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5556" y="3181565"/>
            <a:ext cx="8182012" cy="1421928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nl-NL" sz="1350" dirty="0" err="1"/>
              <a:t>Stedin</a:t>
            </a:r>
            <a:r>
              <a:rPr lang="nl-NL" sz="1350" dirty="0"/>
              <a:t> baseert op basis van trafo input en simulatie data wat de maximum capaciteit per trafo is</a:t>
            </a:r>
          </a:p>
          <a:p>
            <a:pPr marL="342900" indent="-342900">
              <a:buAutoNum type="arabicPeriod"/>
            </a:pPr>
            <a:r>
              <a:rPr lang="nl-NL" sz="1350" dirty="0" err="1"/>
              <a:t>Stedin</a:t>
            </a:r>
            <a:r>
              <a:rPr lang="nl-NL" sz="1350" dirty="0"/>
              <a:t> stuurt informatie per trafo richting VPP EQUANS via API</a:t>
            </a:r>
          </a:p>
          <a:p>
            <a:pPr marL="342900" indent="-342900">
              <a:buAutoNum type="arabicPeriod"/>
            </a:pPr>
            <a:r>
              <a:rPr lang="nl-NL" sz="1350" dirty="0"/>
              <a:t>VPP EQUANS acteert op basis van input en stuurt laadpalen aan</a:t>
            </a:r>
          </a:p>
          <a:p>
            <a:pPr marL="342900" indent="-342900">
              <a:buAutoNum type="arabicPeriod"/>
            </a:pPr>
            <a:r>
              <a:rPr lang="nl-NL" sz="1350" dirty="0" err="1"/>
              <a:t>Stedin</a:t>
            </a:r>
            <a:r>
              <a:rPr lang="nl-NL" sz="1350" dirty="0"/>
              <a:t> ontsluit slimme meter data laadpalen</a:t>
            </a:r>
          </a:p>
          <a:p>
            <a:pPr marL="342900" indent="-342900">
              <a:buAutoNum type="arabicPeriod"/>
            </a:pPr>
            <a:r>
              <a:rPr lang="nl-NL" sz="1350" dirty="0"/>
              <a:t>Verificatie van slimme meter data toont resultaat van activatie VPP</a:t>
            </a:r>
          </a:p>
          <a:p>
            <a:pPr marL="342900" indent="-342900">
              <a:buAutoNum type="arabicPeriod"/>
            </a:pPr>
            <a:r>
              <a:rPr lang="nl-NL" sz="1350" dirty="0"/>
              <a:t>EQUANS toont effect activatie op laadsessies middels ‘hot plug out’ dashboard</a:t>
            </a:r>
          </a:p>
        </p:txBody>
      </p:sp>
    </p:spTree>
    <p:extLst>
      <p:ext uri="{BB962C8B-B14F-4D97-AF65-F5344CB8AC3E}">
        <p14:creationId xmlns:p14="http://schemas.microsoft.com/office/powerpoint/2010/main" val="415375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11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270715"/>
          </a:xfrm>
        </p:spPr>
        <p:txBody>
          <a:bodyPr/>
          <a:lstStyle/>
          <a:p>
            <a:r>
              <a:rPr lang="nl-NL" sz="1800" dirty="0"/>
              <a:t>Cluster laadpalen volgt stuursignaal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F0C3D364-1396-F0CC-E4D6-7CC34C275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" t="-1150" r="21984" b="1150"/>
          <a:stretch/>
        </p:blipFill>
        <p:spPr bwMode="auto">
          <a:xfrm>
            <a:off x="1251857" y="1554515"/>
            <a:ext cx="6640285" cy="29821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51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12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270715"/>
          </a:xfrm>
        </p:spPr>
        <p:txBody>
          <a:bodyPr/>
          <a:lstStyle/>
          <a:p>
            <a:r>
              <a:rPr lang="nl-NL" sz="1800" dirty="0"/>
              <a:t>Elke laadpaal wordt apart aangestuurd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AB64127-3C29-F7E8-C8D3-6F953050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7" y="1437624"/>
            <a:ext cx="5868144" cy="288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21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13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270715"/>
          </a:xfrm>
        </p:spPr>
        <p:txBody>
          <a:bodyPr/>
          <a:lstStyle/>
          <a:p>
            <a:r>
              <a:rPr lang="nl-NL" sz="1800" dirty="0"/>
              <a:t>Dat ging soms ook nog wel eens mis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31748E9-B245-301B-7956-CBD94BB5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74" y="1422242"/>
            <a:ext cx="7434318" cy="3109106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CBD2355B-64D7-A5E6-7BD0-075A8E35472C}"/>
              </a:ext>
            </a:extLst>
          </p:cNvPr>
          <p:cNvSpPr/>
          <p:nvPr/>
        </p:nvSpPr>
        <p:spPr>
          <a:xfrm>
            <a:off x="3896924" y="2586540"/>
            <a:ext cx="1350150" cy="918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>
              <a:solidFill>
                <a:prstClr val="white"/>
              </a:solidFill>
              <a:latin typeface="Bolder"/>
            </a:endParaRPr>
          </a:p>
        </p:txBody>
      </p:sp>
    </p:spTree>
    <p:extLst>
      <p:ext uri="{BB962C8B-B14F-4D97-AF65-F5344CB8AC3E}">
        <p14:creationId xmlns:p14="http://schemas.microsoft.com/office/powerpoint/2010/main" val="257287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14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6"/>
            <a:ext cx="6048375" cy="2227726"/>
          </a:xfrm>
        </p:spPr>
        <p:txBody>
          <a:bodyPr/>
          <a:lstStyle/>
          <a:p>
            <a:r>
              <a:rPr lang="nl-NL" sz="1800" u="sng" dirty="0"/>
              <a:t>Resultaten</a:t>
            </a:r>
          </a:p>
          <a:p>
            <a:endParaRPr lang="nl-NL" sz="1800" u="sng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1350" dirty="0"/>
              <a:t>Stuursignaal wordt in 97,6% van de gevallen goed gevolgd</a:t>
            </a:r>
          </a:p>
          <a:p>
            <a:endParaRPr lang="nl-NL" sz="1350" b="1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nl-NL" sz="1350" dirty="0"/>
              <a:t>Gebruiker merkt weinig</a:t>
            </a:r>
          </a:p>
          <a:p>
            <a:pPr marL="425054" lvl="2" indent="-257175">
              <a:buFont typeface="Arial" panose="020B0604020202020204" pitchFamily="34" charset="0"/>
              <a:buChar char="•"/>
            </a:pPr>
            <a:r>
              <a:rPr lang="nl-NL" dirty="0">
                <a:latin typeface="Bolder Light" panose="00000400000000000000" pitchFamily="2" charset="0"/>
              </a:rPr>
              <a:t>Geen verschil in hot plug-outs met gemiddelde concessie</a:t>
            </a:r>
          </a:p>
          <a:p>
            <a:pPr lvl="2" indent="0">
              <a:buNone/>
            </a:pPr>
            <a:endParaRPr lang="nl-NL" dirty="0">
              <a:latin typeface="Bolder Light" panose="00000400000000000000" pitchFamily="2" charset="0"/>
            </a:endParaRPr>
          </a:p>
          <a:p>
            <a:pPr marL="257175" lvl="1" indent="-257175">
              <a:buFont typeface="Arial" panose="020B0604020202020204" pitchFamily="34" charset="0"/>
              <a:buChar char="•"/>
            </a:pPr>
            <a:r>
              <a:rPr lang="nl-NL" sz="1350" dirty="0">
                <a:latin typeface="Bolder Light" panose="00000400000000000000" pitchFamily="2" charset="0"/>
              </a:rPr>
              <a:t>Weinig tot geen overlast</a:t>
            </a:r>
          </a:p>
          <a:p>
            <a:pPr marL="425054" lvl="2" indent="-257175">
              <a:buFont typeface="Arial" panose="020B0604020202020204" pitchFamily="34" charset="0"/>
              <a:buChar char="•"/>
            </a:pPr>
            <a:r>
              <a:rPr lang="nl-NL" dirty="0">
                <a:latin typeface="Bolder Light" panose="00000400000000000000" pitchFamily="2" charset="0"/>
              </a:rPr>
              <a:t>3 klachten tot nu toe waarvan waarschijnlijk 1 door netbewust laden</a:t>
            </a:r>
          </a:p>
        </p:txBody>
      </p:sp>
    </p:spTree>
    <p:extLst>
      <p:ext uri="{BB962C8B-B14F-4D97-AF65-F5344CB8AC3E}">
        <p14:creationId xmlns:p14="http://schemas.microsoft.com/office/powerpoint/2010/main" val="4024120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15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6"/>
            <a:ext cx="6048375" cy="203004"/>
          </a:xfrm>
        </p:spPr>
        <p:txBody>
          <a:bodyPr/>
          <a:lstStyle/>
          <a:p>
            <a:pPr marL="342900" indent="-342900">
              <a:buAutoNum type="arabicPeriod"/>
            </a:pPr>
            <a:endParaRPr lang="nl-NL" sz="1350" dirty="0"/>
          </a:p>
        </p:txBody>
      </p:sp>
      <p:pic>
        <p:nvPicPr>
          <p:cNvPr id="69" name="Afbeelding 68">
            <a:extLst>
              <a:ext uri="{FF2B5EF4-FFF2-40B4-BE49-F238E27FC236}">
                <a16:creationId xmlns:a16="http://schemas.microsoft.com/office/drawing/2014/main" id="{98239919-B0F8-C024-A594-20FD39BF3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90" y="878375"/>
            <a:ext cx="8084148" cy="34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2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16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2200346"/>
          </a:xfrm>
        </p:spPr>
        <p:txBody>
          <a:bodyPr/>
          <a:lstStyle/>
          <a:p>
            <a:r>
              <a:rPr lang="nl-NL" sz="1800" u="sng" dirty="0"/>
              <a:t>Uitdagingen voor opschaling</a:t>
            </a:r>
          </a:p>
          <a:p>
            <a:endParaRPr lang="nl-NL" sz="1350" dirty="0"/>
          </a:p>
          <a:p>
            <a:endParaRPr lang="nl-NL" sz="1350" dirty="0"/>
          </a:p>
          <a:p>
            <a:pPr marL="382191" lvl="2" indent="-214313"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srgbClr val="000000"/>
                </a:solidFill>
                <a:latin typeface="Bolder Light" panose="00000400000000000000" pitchFamily="2" charset="0"/>
              </a:rPr>
              <a:t>Duidelijk programma van eisen vanuit netbeheerder m.b.t. netbewust laden</a:t>
            </a:r>
          </a:p>
          <a:p>
            <a:pPr marL="382191" lvl="2" indent="-214313">
              <a:buFont typeface="Arial" panose="020B0604020202020204" pitchFamily="34" charset="0"/>
              <a:buChar char="•"/>
            </a:pPr>
            <a:endParaRPr lang="nl-NL" sz="1350" dirty="0">
              <a:solidFill>
                <a:srgbClr val="000000"/>
              </a:solidFill>
              <a:latin typeface="Bolder Light" panose="00000400000000000000" pitchFamily="2" charset="0"/>
            </a:endParaRPr>
          </a:p>
          <a:p>
            <a:pPr marL="382191" lvl="2" indent="-214313"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srgbClr val="000000"/>
                </a:solidFill>
                <a:latin typeface="Bolder Light" panose="00000400000000000000" pitchFamily="2" charset="0"/>
              </a:rPr>
              <a:t>Verdeling kosten voor implementatie / opschaling van netbewust laden</a:t>
            </a:r>
          </a:p>
          <a:p>
            <a:pPr marL="382191" lvl="2" indent="-214313">
              <a:buFont typeface="Arial" panose="020B0604020202020204" pitchFamily="34" charset="0"/>
              <a:buChar char="•"/>
            </a:pPr>
            <a:endParaRPr lang="nl-NL" sz="1350" dirty="0">
              <a:solidFill>
                <a:srgbClr val="000000"/>
              </a:solidFill>
              <a:latin typeface="Bolder Light" panose="00000400000000000000" pitchFamily="2" charset="0"/>
            </a:endParaRPr>
          </a:p>
          <a:p>
            <a:pPr marL="382191" lvl="2" indent="-214313"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srgbClr val="000000"/>
                </a:solidFill>
                <a:latin typeface="Bolder Light" panose="00000400000000000000" pitchFamily="2" charset="0"/>
              </a:rPr>
              <a:t>Aanpassingen contractafspraken concessie</a:t>
            </a:r>
          </a:p>
        </p:txBody>
      </p:sp>
    </p:spTree>
    <p:extLst>
      <p:ext uri="{BB962C8B-B14F-4D97-AF65-F5344CB8AC3E}">
        <p14:creationId xmlns:p14="http://schemas.microsoft.com/office/powerpoint/2010/main" val="564498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17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Sturen op onbalans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FE71001E-AA57-330D-7368-9A52B4569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76"/>
          <a:stretch/>
        </p:blipFill>
        <p:spPr>
          <a:xfrm>
            <a:off x="467544" y="1776929"/>
            <a:ext cx="6318779" cy="266091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32C3C20-0302-87C7-5F71-3977A4F3A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01" y="212217"/>
            <a:ext cx="5832648" cy="189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0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18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Sturen op onbalans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4E013B3-E3EA-16DD-E0B5-21C2ADEFE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2680606"/>
          </a:xfrm>
        </p:spPr>
        <p:txBody>
          <a:bodyPr/>
          <a:lstStyle/>
          <a:p>
            <a:pPr lvl="3"/>
            <a:r>
              <a:rPr lang="nl-NL" sz="1800" dirty="0">
                <a:latin typeface="Bolder Light" panose="00000400000000000000" pitchFamily="2" charset="0"/>
              </a:rPr>
              <a:t>Onbalans op de elektriciteitsmarkt helpen herstellen door terugschakelen laadsnelheid</a:t>
            </a:r>
          </a:p>
          <a:p>
            <a:pPr lvl="3"/>
            <a:endParaRPr lang="nl-NL" sz="1800" dirty="0">
              <a:latin typeface="Bolder Light" panose="00000400000000000000" pitchFamily="2" charset="0"/>
            </a:endParaRPr>
          </a:p>
          <a:p>
            <a:pPr lvl="3"/>
            <a:r>
              <a:rPr lang="nl-NL" sz="1800" dirty="0">
                <a:latin typeface="Bolder Light" panose="00000400000000000000" pitchFamily="2" charset="0"/>
              </a:rPr>
              <a:t>Voorkomen/verminderen dat dit met fossiele bronnen gebeurt</a:t>
            </a:r>
          </a:p>
          <a:p>
            <a:pPr lvl="3"/>
            <a:endParaRPr lang="nl-NL" sz="1800" dirty="0">
              <a:latin typeface="Bolder Light" panose="00000400000000000000" pitchFamily="2" charset="0"/>
            </a:endParaRPr>
          </a:p>
          <a:p>
            <a:pPr lvl="3"/>
            <a:r>
              <a:rPr lang="nl-NL" sz="1800" dirty="0">
                <a:latin typeface="Bolder Light" panose="00000400000000000000" pitchFamily="2" charset="0"/>
              </a:rPr>
              <a:t>Financiële compensatie (nog niet voor e-rijder; kosten nu nog hoger dan opbrengst)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9367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19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Sturen op onbalans</a:t>
            </a:r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E5C79-7875-0477-D9E1-5020A2CE3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1"/>
          <a:stretch/>
        </p:blipFill>
        <p:spPr>
          <a:xfrm>
            <a:off x="1169623" y="825766"/>
            <a:ext cx="6156684" cy="35031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FF5A9B4-7755-54A0-8E9D-1E868510B6BA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7048133" y="1122317"/>
            <a:ext cx="693933" cy="501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ECD834-A438-30E2-C081-4256B6D7C047}"/>
              </a:ext>
            </a:extLst>
          </p:cNvPr>
          <p:cNvSpPr txBox="1"/>
          <p:nvPr/>
        </p:nvSpPr>
        <p:spPr>
          <a:xfrm>
            <a:off x="7742066" y="706818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200" dirty="0">
                <a:solidFill>
                  <a:prstClr val="black"/>
                </a:solidFill>
                <a:latin typeface="Bolder"/>
              </a:rPr>
              <a:t>In werkelijkheid worden nu 9082 charge points aangestuurd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91EDBB-FF0D-200B-B4E9-2FFA4269C254}"/>
              </a:ext>
            </a:extLst>
          </p:cNvPr>
          <p:cNvCxnSpPr>
            <a:cxnSpLocks/>
          </p:cNvCxnSpPr>
          <p:nvPr/>
        </p:nvCxnSpPr>
        <p:spPr>
          <a:xfrm flipV="1">
            <a:off x="7048133" y="2146625"/>
            <a:ext cx="693933" cy="512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19AC53-48B8-E0E1-1BF7-F003446CD8A2}"/>
              </a:ext>
            </a:extLst>
          </p:cNvPr>
          <p:cNvSpPr txBox="1"/>
          <p:nvPr/>
        </p:nvSpPr>
        <p:spPr>
          <a:xfrm>
            <a:off x="7754654" y="2019667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200" dirty="0">
                <a:solidFill>
                  <a:prstClr val="black"/>
                </a:solidFill>
                <a:latin typeface="Bolder"/>
              </a:rPr>
              <a:t>HPO 23,9%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38353A-0536-1E0C-D4C6-615F237919F4}"/>
              </a:ext>
            </a:extLst>
          </p:cNvPr>
          <p:cNvCxnSpPr>
            <a:cxnSpLocks/>
          </p:cNvCxnSpPr>
          <p:nvPr/>
        </p:nvCxnSpPr>
        <p:spPr>
          <a:xfrm flipV="1">
            <a:off x="7048133" y="3350078"/>
            <a:ext cx="693933" cy="512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5D075A-EB8D-59CB-E99C-BE5B3F29D4D2}"/>
              </a:ext>
            </a:extLst>
          </p:cNvPr>
          <p:cNvSpPr txBox="1"/>
          <p:nvPr/>
        </p:nvSpPr>
        <p:spPr>
          <a:xfrm>
            <a:off x="7742066" y="3151687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200" dirty="0">
                <a:solidFill>
                  <a:prstClr val="black"/>
                </a:solidFill>
                <a:latin typeface="Bolder"/>
              </a:rPr>
              <a:t>Auto staat gem. 62,2% van de tijd vol aan de laadpaal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406051-F66D-B4D6-6EAB-B6DD8A2216FE}"/>
              </a:ext>
            </a:extLst>
          </p:cNvPr>
          <p:cNvCxnSpPr>
            <a:cxnSpLocks/>
          </p:cNvCxnSpPr>
          <p:nvPr/>
        </p:nvCxnSpPr>
        <p:spPr>
          <a:xfrm flipH="1">
            <a:off x="1061610" y="1771085"/>
            <a:ext cx="1188132" cy="6318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17A50C5-221D-FF23-82BE-6E5D7F1B7050}"/>
              </a:ext>
            </a:extLst>
          </p:cNvPr>
          <p:cNvSpPr txBox="1"/>
          <p:nvPr/>
        </p:nvSpPr>
        <p:spPr>
          <a:xfrm>
            <a:off x="197514" y="2365647"/>
            <a:ext cx="97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200" dirty="0">
                <a:solidFill>
                  <a:prstClr val="black"/>
                </a:solidFill>
                <a:latin typeface="Bolder"/>
              </a:rPr>
              <a:t>Gemiddeld 3 </a:t>
            </a:r>
            <a:r>
              <a:rPr lang="nl-NL" sz="1200" dirty="0" err="1">
                <a:solidFill>
                  <a:prstClr val="black"/>
                </a:solidFill>
                <a:latin typeface="Bolder"/>
              </a:rPr>
              <a:t>activaties</a:t>
            </a:r>
            <a:r>
              <a:rPr lang="nl-NL" sz="1200" dirty="0">
                <a:solidFill>
                  <a:prstClr val="black"/>
                </a:solidFill>
                <a:latin typeface="Bolder"/>
              </a:rPr>
              <a:t> per dag</a:t>
            </a:r>
          </a:p>
        </p:txBody>
      </p:sp>
    </p:spTree>
    <p:extLst>
      <p:ext uri="{BB962C8B-B14F-4D97-AF65-F5344CB8AC3E}">
        <p14:creationId xmlns:p14="http://schemas.microsoft.com/office/powerpoint/2010/main" val="188438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C97F8-5649-EF80-96FE-8DA6607B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21" y="627461"/>
            <a:ext cx="6615112" cy="647700"/>
          </a:xfrm>
        </p:spPr>
        <p:txBody>
          <a:bodyPr/>
          <a:lstStyle/>
          <a:p>
            <a:r>
              <a:rPr lang="nl-NL" dirty="0"/>
              <a:t>Oplaadsessie Slim Laden voor Iedereen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A173E4B-F5F6-0323-8905-EC1570201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" y="847233"/>
            <a:ext cx="8920976" cy="4131491"/>
          </a:xfrm>
          <a:prstGeom prst="rect">
            <a:avLst/>
          </a:prstGeom>
        </p:spPr>
      </p:pic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A0169EFC-6170-2CB9-80B8-919047C7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1625148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20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Sturen op onbalans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3000180"/>
          </a:xfrm>
        </p:spPr>
        <p:txBody>
          <a:bodyPr/>
          <a:lstStyle/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9082 laadpunten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nl-NL" sz="1800" dirty="0">
              <a:latin typeface="Bolder Light" panose="00000400000000000000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274 </a:t>
            </a:r>
            <a:r>
              <a:rPr lang="nl-NL" sz="1800" dirty="0" err="1">
                <a:latin typeface="Bolder Light" panose="00000400000000000000" pitchFamily="2" charset="0"/>
              </a:rPr>
              <a:t>activaties</a:t>
            </a:r>
            <a:r>
              <a:rPr lang="nl-NL" sz="1800" dirty="0">
                <a:latin typeface="Bolder Light" panose="00000400000000000000" pitchFamily="2" charset="0"/>
              </a:rPr>
              <a:t> : gemiddeld 3 per dag (streven 5 per dag)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nl-NL" sz="1800" dirty="0">
              <a:latin typeface="Bolder Light" panose="00000400000000000000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Max 30min activeren per 4 uur timeframe (hoogstens 3 kWh niet geladen)</a:t>
            </a:r>
          </a:p>
          <a:p>
            <a:pPr lvl="1"/>
            <a:endParaRPr lang="nl-NL" sz="1800" dirty="0">
              <a:latin typeface="Bolder Light" panose="00000400000000000000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nl-NL" sz="1800" dirty="0">
                <a:latin typeface="Bolder Light" panose="00000400000000000000" pitchFamily="2" charset="0"/>
              </a:rPr>
              <a:t>Aantal Hot Plug-Outs is gelijk aan de rest binnen de concessie</a:t>
            </a:r>
          </a:p>
          <a:p>
            <a:pPr marL="342900" indent="-342900">
              <a:buAutoNum type="arabicPeriod"/>
            </a:pP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1454872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1E63B79C-0238-4D76-9340-9CB6230AB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591" y="264669"/>
            <a:ext cx="8650188" cy="1436932"/>
          </a:xfrm>
        </p:spPr>
        <p:txBody>
          <a:bodyPr/>
          <a:lstStyle/>
          <a:p>
            <a:r>
              <a:rPr lang="nl-NL" dirty="0"/>
              <a:t>Bedankt</a:t>
            </a:r>
            <a:br>
              <a:rPr lang="nl-NL" dirty="0"/>
            </a:br>
            <a:r>
              <a:rPr lang="nl-NL" dirty="0">
                <a:latin typeface="Bolder Light" panose="00000400000000000000" pitchFamily="2" charset="0"/>
              </a:rPr>
              <a:t>voor jullie aandacht.</a:t>
            </a:r>
          </a:p>
        </p:txBody>
      </p:sp>
      <p:sp>
        <p:nvSpPr>
          <p:cNvPr id="16" name="Ondertitel 15">
            <a:extLst>
              <a:ext uri="{FF2B5EF4-FFF2-40B4-BE49-F238E27FC236}">
                <a16:creationId xmlns:a16="http://schemas.microsoft.com/office/drawing/2014/main" id="{4B347FDD-27D9-4DAA-99A7-DB1A5D7FC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57" y="3165816"/>
            <a:ext cx="5049664" cy="225591"/>
          </a:xfrm>
        </p:spPr>
        <p:txBody>
          <a:bodyPr/>
          <a:lstStyle/>
          <a:p>
            <a:r>
              <a:rPr lang="nl-NL" dirty="0"/>
              <a:t>Merijn Rijnsburger		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FE66CB2D-EBF5-4A2D-8F19-399757119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456" y="3427459"/>
            <a:ext cx="5049664" cy="180434"/>
          </a:xfrm>
        </p:spPr>
        <p:txBody>
          <a:bodyPr/>
          <a:lstStyle/>
          <a:p>
            <a:r>
              <a:rPr lang="nl-NL" dirty="0"/>
              <a:t>Adviseur duurzame mobiliteit	en energietransitie 	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AF1473B-FA1C-4BD2-A1B2-850955AC76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456" y="3661535"/>
            <a:ext cx="5049664" cy="180434"/>
          </a:xfrm>
        </p:spPr>
        <p:txBody>
          <a:bodyPr/>
          <a:lstStyle/>
          <a:p>
            <a:r>
              <a:rPr lang="nl-NL" dirty="0"/>
              <a:t>M 06 28 63 58 61			</a:t>
            </a:r>
          </a:p>
        </p:txBody>
      </p:sp>
      <p:sp>
        <p:nvSpPr>
          <p:cNvPr id="6" name="Tijdelijke aanduiding voor tekst 17">
            <a:extLst>
              <a:ext uri="{FF2B5EF4-FFF2-40B4-BE49-F238E27FC236}">
                <a16:creationId xmlns:a16="http://schemas.microsoft.com/office/drawing/2014/main" id="{4C260F9A-9124-45D0-AC98-EAF7B17FE1E7}"/>
              </a:ext>
            </a:extLst>
          </p:cNvPr>
          <p:cNvSpPr txBox="1">
            <a:spLocks/>
          </p:cNvSpPr>
          <p:nvPr/>
        </p:nvSpPr>
        <p:spPr>
          <a:xfrm>
            <a:off x="602455" y="3887325"/>
            <a:ext cx="5049664" cy="1804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3838" indent="-223838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180975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361950" indent="-36195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7550" indent="-3556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5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225"/>
              </a:spcBef>
            </a:pPr>
            <a:r>
              <a:rPr lang="nl-NL" sz="1200" dirty="0">
                <a:solidFill>
                  <a:prstClr val="black"/>
                </a:solidFill>
                <a:latin typeface="Bolder"/>
              </a:rPr>
              <a:t>E  </a:t>
            </a:r>
            <a:r>
              <a:rPr lang="nl-NL" sz="1200" dirty="0">
                <a:solidFill>
                  <a:prstClr val="black"/>
                </a:solidFill>
                <a:latin typeface="Bolder"/>
                <a:hlinkClick r:id="rId2"/>
              </a:rPr>
              <a:t>am.rijnsburger@rotterdam.nl</a:t>
            </a:r>
            <a:endParaRPr lang="nl-NL" sz="1200" dirty="0">
              <a:solidFill>
                <a:prstClr val="black"/>
              </a:solidFill>
              <a:latin typeface="Bolder"/>
            </a:endParaRPr>
          </a:p>
        </p:txBody>
      </p:sp>
    </p:spTree>
    <p:extLst>
      <p:ext uri="{BB962C8B-B14F-4D97-AF65-F5344CB8AC3E}">
        <p14:creationId xmlns:p14="http://schemas.microsoft.com/office/powerpoint/2010/main" val="1259042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E48A848D-EB98-1775-8C30-9AEF6B47A2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van </a:t>
            </a:r>
            <a:r>
              <a:rPr lang="en-US" dirty="0" err="1"/>
              <a:t>zaken</a:t>
            </a:r>
            <a:endParaRPr lang="nl-NL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CC8CC55E-B44B-E002-765B-B2C4DBF0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pPr marL="0" marR="0" lvl="0" indent="0" algn="l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50" b="0" i="0" u="none" strike="noStrike" kern="1200" cap="none" spc="0" normalizeH="0" baseline="0" noProof="0" dirty="0">
                <a:ln>
                  <a:noFill/>
                </a:ln>
                <a:solidFill>
                  <a:srgbClr val="44536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1420507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8" y="905297"/>
            <a:ext cx="8352231" cy="3240881"/>
          </a:xfrm>
        </p:spPr>
        <p:txBody>
          <a:bodyPr/>
          <a:lstStyle/>
          <a:p>
            <a:pPr marL="0" indent="0">
              <a:buNone/>
            </a:pPr>
            <a:endParaRPr lang="nl-NL" sz="1600" dirty="0"/>
          </a:p>
          <a:p>
            <a:r>
              <a:rPr lang="nl-NL" sz="1600" dirty="0">
                <a:solidFill>
                  <a:schemeClr val="accent3"/>
                </a:solidFill>
              </a:rPr>
              <a:t>Slim laden in Rotterdam			Rotterdam	Merijn Rijnsburger</a:t>
            </a:r>
          </a:p>
          <a:p>
            <a:endParaRPr lang="nl-NL" sz="1600" dirty="0">
              <a:solidFill>
                <a:schemeClr val="accent3"/>
              </a:solidFill>
            </a:endParaRPr>
          </a:p>
          <a:p>
            <a:r>
              <a:rPr lang="nl-NL" sz="1600" dirty="0"/>
              <a:t>Handreiking Condities Netbewust laden	NAL-regio	Matthijs Kok</a:t>
            </a:r>
          </a:p>
          <a:p>
            <a:endParaRPr lang="nl-NL" sz="1600" dirty="0"/>
          </a:p>
          <a:p>
            <a:r>
              <a:rPr lang="nl-NL" sz="1600" dirty="0"/>
              <a:t>Onderzoek compensatieregeling		IenW 		Robbert Monteban</a:t>
            </a:r>
          </a:p>
          <a:p>
            <a:endParaRPr lang="nl-NL" sz="1600" dirty="0"/>
          </a:p>
          <a:p>
            <a:r>
              <a:rPr lang="nl-NL" sz="1600" dirty="0"/>
              <a:t>Implementatie netbewust laden		Netbeheerders	Frank Geerts</a:t>
            </a:r>
          </a:p>
          <a:p>
            <a:endParaRPr lang="nl-NL" sz="1600" dirty="0"/>
          </a:p>
          <a:p>
            <a:r>
              <a:rPr lang="nl-NL" sz="1600" dirty="0"/>
              <a:t>Keurmerk/ Technische werkgroep		DOET		Eric van Voorden</a:t>
            </a:r>
          </a:p>
          <a:p>
            <a:endParaRPr lang="nl-NL" sz="1600" dirty="0"/>
          </a:p>
          <a:p>
            <a:r>
              <a:rPr lang="nl-NL" sz="1600" dirty="0"/>
              <a:t>Monitoring/dashboard			RVO/</a:t>
            </a:r>
            <a:r>
              <a:rPr lang="nl-NL" sz="1600" dirty="0" err="1"/>
              <a:t>HvA</a:t>
            </a:r>
            <a:r>
              <a:rPr lang="nl-NL" sz="1600" dirty="0"/>
              <a:t>	Jesper </a:t>
            </a:r>
            <a:r>
              <a:rPr lang="nl-NL" sz="1600" dirty="0" err="1"/>
              <a:t>Juffermans</a:t>
            </a:r>
            <a:r>
              <a:rPr lang="nl-NL" sz="1600" dirty="0"/>
              <a:t>/										Rick Wolbertus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11A035-9CC6-DB87-A4BD-D8254FB2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3644615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FFB979-1CFC-54D7-7451-CA1724AC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Monitoring/dashboard</a:t>
            </a:r>
            <a:br>
              <a:rPr lang="en-US" dirty="0"/>
            </a:br>
            <a:endParaRPr lang="nl-NL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23016889-728D-4901-12A1-D7872A36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3617202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1D1FF-8E28-3B2F-8ABD-0D1C9902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 topics om te monitoren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2B6B16-FC3E-2605-E9BB-71DA8FF49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en-US" sz="2000" dirty="0" err="1">
                <a:ea typeface="Cambria" panose="02040503050406030204" pitchFamily="18" charset="0"/>
              </a:rPr>
              <a:t>Beschikbaarheid</a:t>
            </a:r>
            <a:endParaRPr lang="en-US" sz="2000" dirty="0">
              <a:ea typeface="Cambria" panose="02040503050406030204" pitchFamily="18" charset="0"/>
            </a:endParaRPr>
          </a:p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endParaRPr lang="nl-NL" sz="2000" dirty="0">
              <a:ea typeface="Cambria" panose="02040503050406030204" pitchFamily="18" charset="0"/>
            </a:endParaRPr>
          </a:p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en-US" sz="2000" dirty="0" err="1">
                <a:ea typeface="Cambria" panose="02040503050406030204" pitchFamily="18" charset="0"/>
              </a:rPr>
              <a:t>Bereidheid</a:t>
            </a:r>
            <a:endParaRPr lang="nl-NL" sz="2000" dirty="0">
              <a:ea typeface="Cambria" panose="02040503050406030204" pitchFamily="18" charset="0"/>
            </a:endParaRPr>
          </a:p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endParaRPr lang="en-US" sz="2000" dirty="0">
              <a:ea typeface="Cambria" panose="02040503050406030204" pitchFamily="18" charset="0"/>
            </a:endParaRPr>
          </a:p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en-US" sz="2000" dirty="0" err="1">
                <a:ea typeface="Cambria" panose="02040503050406030204" pitchFamily="18" charset="0"/>
              </a:rPr>
              <a:t>Aantrekkelijk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r>
              <a:rPr lang="en-US" sz="2000" dirty="0" err="1">
                <a:ea typeface="Cambria" panose="02040503050406030204" pitchFamily="18" charset="0"/>
              </a:rPr>
              <a:t>aanbod</a:t>
            </a:r>
            <a:r>
              <a:rPr lang="en-US" sz="2000" dirty="0">
                <a:ea typeface="Cambria" panose="02040503050406030204" pitchFamily="18" charset="0"/>
              </a:rPr>
              <a:t> </a:t>
            </a:r>
            <a:endParaRPr lang="nl-NL" sz="2000" dirty="0">
              <a:ea typeface="Cambria" panose="02040503050406030204" pitchFamily="18" charset="0"/>
            </a:endParaRPr>
          </a:p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endParaRPr lang="en-US" sz="2000" dirty="0">
              <a:ea typeface="Cambria" panose="02040503050406030204" pitchFamily="18" charset="0"/>
            </a:endParaRPr>
          </a:p>
          <a:p>
            <a:pPr marL="257175" indent="-257175">
              <a:spcBef>
                <a:spcPts val="135"/>
              </a:spcBef>
              <a:spcAft>
                <a:spcPts val="135"/>
              </a:spcAft>
              <a:buFont typeface="+mj-lt"/>
              <a:buAutoNum type="arabicPeriod"/>
            </a:pPr>
            <a:r>
              <a:rPr lang="en-US" sz="2000" dirty="0">
                <a:ea typeface="Cambria" panose="02040503050406030204" pitchFamily="18" charset="0"/>
              </a:rPr>
              <a:t>Impact</a:t>
            </a:r>
            <a:endParaRPr lang="nl-NL" sz="2000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50572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BE4A7-49A0-5D37-46F9-1AFD7F04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Beschikbaarheid: Waar vindt (slim) laden plaats?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79DDB6-ED85-215E-64C6-894912D80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" descr="Afbeelding met tekst, schermopname, Rechthoek, diagram&#10;&#10;Automatisch gegenereerde beschrijving">
            <a:extLst>
              <a:ext uri="{FF2B5EF4-FFF2-40B4-BE49-F238E27FC236}">
                <a16:creationId xmlns:a16="http://schemas.microsoft.com/office/drawing/2014/main" id="{D6891340-30E7-9E88-7D7E-AAD25A9BCD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01385" y="1215033"/>
            <a:ext cx="6865706" cy="357187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460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EF426-94ED-294A-AE90-4252F8706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Bereidheid: Wat zijn de barrières?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D26FF5A2-8B86-7AA7-16EB-699200DD58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886146" y="1369219"/>
            <a:ext cx="7073758" cy="329803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517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5A817D-D490-24FD-4401-2CD2113E3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Aantrekkelijk aanbod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E56BDA-3852-E331-1F65-A1D9B2FD13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Lagere prijs bij publieke laadpalen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€0,05/kWh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-12%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(</a:t>
            </a:r>
            <a:r>
              <a:rPr lang="nl-NL" dirty="0" err="1"/>
              <a:t>Fleet</a:t>
            </a:r>
            <a:r>
              <a:rPr lang="nl-NL" dirty="0"/>
              <a:t> Project Utrecht)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B2276EB-E516-B04A-D89D-820E314DB7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/>
              <a:t>Lagere prijs bij private laadpalen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€0,24/kWh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-61%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(ANWB Energie)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Picture">
            <a:extLst>
              <a:ext uri="{FF2B5EF4-FFF2-40B4-BE49-F238E27FC236}">
                <a16:creationId xmlns:a16="http://schemas.microsoft.com/office/drawing/2014/main" id="{56819048-7029-3696-7385-E588737D0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2375311" y="2035594"/>
            <a:ext cx="567914" cy="89016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6" name="Picture">
            <a:extLst>
              <a:ext uri="{FF2B5EF4-FFF2-40B4-BE49-F238E27FC236}">
                <a16:creationId xmlns:a16="http://schemas.microsoft.com/office/drawing/2014/main" id="{8F21CBF1-45CE-0A7E-6810-9598A1746E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892809" y="1987517"/>
            <a:ext cx="567914" cy="89016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1026" name="Picture 2" descr="Flexibele Nettarieven Logo">
            <a:extLst>
              <a:ext uri="{FF2B5EF4-FFF2-40B4-BE49-F238E27FC236}">
                <a16:creationId xmlns:a16="http://schemas.microsoft.com/office/drawing/2014/main" id="{B9021267-131D-836C-F85E-BB34727D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820499"/>
            <a:ext cx="14287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ynamische energieprijzen: even wat rechtzetten">
            <a:extLst>
              <a:ext uri="{FF2B5EF4-FFF2-40B4-BE49-F238E27FC236}">
                <a16:creationId xmlns:a16="http://schemas.microsoft.com/office/drawing/2014/main" id="{10FB6733-FEC2-BCBE-12E8-9641E84A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40" y="2763316"/>
            <a:ext cx="1808252" cy="10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65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025C5-EDE2-ECC9-4F1A-992643E1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Impact: Potentieel om laadsessie in tijd te verschuiven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7DC65CA8-2E13-DADD-3BC9-E7F7270D8A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98000" y="1372165"/>
            <a:ext cx="7585539" cy="3438437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9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E48A848D-EB98-1775-8C30-9AEF6B47A2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van </a:t>
            </a:r>
            <a:r>
              <a:rPr lang="en-US" dirty="0" err="1"/>
              <a:t>zaken</a:t>
            </a:r>
            <a:endParaRPr lang="nl-NL" dirty="0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CC8CC55E-B44B-E002-765B-B2C4DBF0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42370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B3941-C86B-92D6-E825-A51608C7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wordt er nu slim geladen?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96EC02-2C2D-0FBD-A7A9-24C8B071D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923" y="1510301"/>
            <a:ext cx="2859427" cy="3122421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3150" b="1" dirty="0"/>
              <a:t>23% over alle laadsessies</a:t>
            </a:r>
          </a:p>
        </p:txBody>
      </p:sp>
      <p:pic>
        <p:nvPicPr>
          <p:cNvPr id="4" name="Picture" descr="Afbeelding met tekst, schermopname, diagram, Rechthoek&#10;&#10;Automatisch gegenereerde beschrijving">
            <a:extLst>
              <a:ext uri="{FF2B5EF4-FFF2-40B4-BE49-F238E27FC236}">
                <a16:creationId xmlns:a16="http://schemas.microsoft.com/office/drawing/2014/main" id="{1E752C88-312C-2F75-A5E8-E15DC8848960}"/>
              </a:ext>
            </a:extLst>
          </p:cNvPr>
          <p:cNvPicPr/>
          <p:nvPr/>
        </p:nvPicPr>
        <p:blipFill rotWithShape="1">
          <a:blip r:embed="rId2"/>
          <a:srcRect l="58796" b="10225"/>
          <a:stretch/>
        </p:blipFill>
        <p:spPr bwMode="auto">
          <a:xfrm>
            <a:off x="1869896" y="1038332"/>
            <a:ext cx="3269751" cy="3384692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pic>
        <p:nvPicPr>
          <p:cNvPr id="5" name="Picture" descr="Afbeelding met tekst, schermopname, diagram, Rechthoek&#10;&#10;Automatisch gegenereerde beschrijving">
            <a:extLst>
              <a:ext uri="{FF2B5EF4-FFF2-40B4-BE49-F238E27FC236}">
                <a16:creationId xmlns:a16="http://schemas.microsoft.com/office/drawing/2014/main" id="{64E2FA81-2CEA-E534-A1E7-773C0BD44B09}"/>
              </a:ext>
            </a:extLst>
          </p:cNvPr>
          <p:cNvPicPr/>
          <p:nvPr/>
        </p:nvPicPr>
        <p:blipFill rotWithShape="1">
          <a:blip r:embed="rId2"/>
          <a:srcRect r="82809"/>
          <a:stretch/>
        </p:blipFill>
        <p:spPr bwMode="auto">
          <a:xfrm>
            <a:off x="628650" y="1086492"/>
            <a:ext cx="1338209" cy="3690991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957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FFB979-1CFC-54D7-7451-CA1724AC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Vragen</a:t>
            </a:r>
            <a:r>
              <a:rPr lang="en-US" sz="2800" dirty="0"/>
              <a:t>?</a:t>
            </a:r>
            <a:endParaRPr lang="nl-NL" sz="2800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23016889-728D-4901-12A1-D7872A36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1794916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FFB979-1CFC-54D7-7451-CA1724AC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Afronding</a:t>
            </a:r>
            <a:br>
              <a:rPr lang="en-US" dirty="0"/>
            </a:br>
            <a:endParaRPr lang="nl-NL" sz="2400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23016889-728D-4901-12A1-D7872A36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1178394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685CCDFB-EF35-AF4E-9722-D95CC00D094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537" b="33299"/>
          <a:stretch/>
        </p:blipFill>
        <p:spPr>
          <a:xfrm>
            <a:off x="1" y="1275160"/>
            <a:ext cx="9144000" cy="324088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1D36C44-4932-CB47-8D4A-7E170DC76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767" y="1522644"/>
            <a:ext cx="4006264" cy="1049106"/>
          </a:xfrm>
          <a:solidFill>
            <a:schemeClr val="tx1"/>
          </a:solidFill>
        </p:spPr>
        <p:txBody>
          <a:bodyPr/>
          <a:lstStyle/>
          <a:p>
            <a:r>
              <a:rPr lang="nl-NL" sz="2700" dirty="0"/>
              <a:t>Dank voor jullie aandacht!</a:t>
            </a:r>
          </a:p>
        </p:txBody>
      </p:sp>
    </p:spTree>
    <p:extLst>
      <p:ext uri="{BB962C8B-B14F-4D97-AF65-F5344CB8AC3E}">
        <p14:creationId xmlns:p14="http://schemas.microsoft.com/office/powerpoint/2010/main" val="32645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FFB979-1CFC-54D7-7451-CA1724AC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van </a:t>
            </a:r>
            <a:r>
              <a:rPr lang="en-US" dirty="0" err="1"/>
              <a:t>zaken</a:t>
            </a:r>
            <a:r>
              <a:rPr lang="en-US" dirty="0"/>
              <a:t> </a:t>
            </a:r>
            <a:br>
              <a:rPr lang="en-US" dirty="0"/>
            </a:br>
            <a:r>
              <a:rPr lang="en-US" sz="2400" dirty="0" err="1"/>
              <a:t>bijlagen</a:t>
            </a:r>
            <a:endParaRPr lang="nl-NL" sz="2400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23016889-728D-4901-12A1-D7872A36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3185603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7509750" cy="324088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Aanbod borgen via concessies en vergunningen</a:t>
            </a:r>
          </a:p>
          <a:p>
            <a:pPr marL="0" indent="0">
              <a:buNone/>
            </a:pPr>
            <a:r>
              <a:rPr lang="nl-NL" sz="1600" dirty="0"/>
              <a:t>NAL-regio’s met netbeheerders &amp; concessiehouders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nl-NL" sz="1600" dirty="0"/>
              <a:t> Handreiking condities netbewust laden</a:t>
            </a:r>
          </a:p>
          <a:p>
            <a:pPr lvl="1"/>
            <a:r>
              <a:rPr lang="nl-NL" sz="1600" dirty="0"/>
              <a:t> Analyse lopende concessies</a:t>
            </a:r>
          </a:p>
          <a:p>
            <a:pPr lvl="1"/>
            <a:r>
              <a:rPr lang="nl-NL" sz="1600" dirty="0"/>
              <a:t> Netbewust laden borgen in nieuwe en lopende concessies</a:t>
            </a:r>
          </a:p>
          <a:p>
            <a:pPr lvl="1"/>
            <a:endParaRPr lang="nl-NL" sz="1600" dirty="0"/>
          </a:p>
          <a:p>
            <a:pPr marL="457200" indent="-457200">
              <a:buFont typeface="+mj-lt"/>
              <a:buAutoNum type="arabicPeriod" startAt="2"/>
            </a:pPr>
            <a:r>
              <a:rPr lang="nl-NL" dirty="0"/>
              <a:t>Aanbod borgen via afspraken met Algemene ondernemingsverenigingen</a:t>
            </a:r>
          </a:p>
          <a:p>
            <a:pPr marL="0" indent="0">
              <a:buNone/>
            </a:pPr>
            <a:r>
              <a:rPr lang="nl-NL" sz="1600" dirty="0"/>
              <a:t>Vereniging DOET</a:t>
            </a:r>
          </a:p>
          <a:p>
            <a:pPr lvl="1"/>
            <a:r>
              <a:rPr lang="nl-NL" sz="1600" dirty="0"/>
              <a:t>Samenwerkingsovereenkomst  AOV &amp; </a:t>
            </a:r>
            <a:r>
              <a:rPr lang="nl-NL" sz="1600" dirty="0" err="1"/>
              <a:t>leasemij</a:t>
            </a:r>
            <a:endParaRPr lang="nl-NL" sz="1600" dirty="0"/>
          </a:p>
          <a:p>
            <a:pPr lvl="1"/>
            <a:r>
              <a:rPr lang="nl-NL" sz="1600" dirty="0"/>
              <a:t>Uitgevoerde campagnes door EV-Belangenorganisaties </a:t>
            </a:r>
          </a:p>
          <a:p>
            <a:pPr lvl="1"/>
            <a:r>
              <a:rPr lang="nl-NL" sz="1600" dirty="0"/>
              <a:t>Laadaanbod op werklocaties is conform het uniform landelijk kader slim laden</a:t>
            </a:r>
          </a:p>
          <a:p>
            <a:pPr lvl="1"/>
            <a:r>
              <a:rPr lang="nl-NL" sz="1600" dirty="0"/>
              <a:t>Online loket (24/7) en standaard content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88FE73F-7ABC-7E74-E08A-BDF09C634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608" y="951314"/>
            <a:ext cx="1342588" cy="194599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DA3F4-C321-C59C-3FD8-3029D226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12268846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7509750" cy="3240881"/>
          </a:xfrm>
        </p:spPr>
        <p:txBody>
          <a:bodyPr/>
          <a:lstStyle/>
          <a:p>
            <a:pPr marL="342900" indent="-342900">
              <a:buFont typeface="+mj-lt"/>
              <a:buAutoNum type="arabicPeriod" startAt="3"/>
            </a:pPr>
            <a:r>
              <a:rPr lang="nl-NL" dirty="0"/>
              <a:t>Leidende coalitie aanbieders vormen </a:t>
            </a:r>
          </a:p>
          <a:p>
            <a:pPr marL="0" indent="0">
              <a:buNone/>
            </a:pPr>
            <a:r>
              <a:rPr lang="nl-NL" sz="1600" dirty="0"/>
              <a:t>Vereniging DOET</a:t>
            </a:r>
          </a:p>
          <a:p>
            <a:pPr lvl="1">
              <a:buClr>
                <a:srgbClr val="FF0000"/>
              </a:buClr>
              <a:buFont typeface="Calibri" panose="020F0502020204030204" pitchFamily="34" charset="0"/>
              <a:buChar char="×"/>
            </a:pPr>
            <a:r>
              <a:rPr lang="nl-NL" sz="1600" dirty="0"/>
              <a:t> Intentieovereenkomst (</a:t>
            </a:r>
            <a:r>
              <a:rPr lang="nl-NL" sz="1600" dirty="0" err="1"/>
              <a:t>MoU</a:t>
            </a:r>
            <a:r>
              <a:rPr lang="nl-NL" sz="1600" dirty="0"/>
              <a:t>)</a:t>
            </a:r>
          </a:p>
          <a:p>
            <a:pPr lvl="1"/>
            <a:r>
              <a:rPr lang="nl-NL" sz="1600" dirty="0"/>
              <a:t>Kennis slim laden en gebruik ontwikkeld en uitgewisseld</a:t>
            </a:r>
          </a:p>
          <a:p>
            <a:pPr lvl="1"/>
            <a:r>
              <a:rPr lang="nl-NL" sz="1600" dirty="0"/>
              <a:t>Slim laden aanbod, verbetervoorstellen, communicatie uitingen</a:t>
            </a:r>
          </a:p>
          <a:p>
            <a:pPr marL="202484" lvl="1" indent="0">
              <a:buClr>
                <a:srgbClr val="00B050"/>
              </a:buClr>
              <a:buNone/>
            </a:pPr>
            <a:endParaRPr lang="nl-NL" sz="1600" dirty="0"/>
          </a:p>
          <a:p>
            <a:pPr marL="342900" indent="-342900">
              <a:buFont typeface="+mj-lt"/>
              <a:buAutoNum type="arabicPeriod" startAt="4"/>
            </a:pPr>
            <a:r>
              <a:rPr lang="nl-NL" dirty="0"/>
              <a:t>Keurmerk ontwikkelen</a:t>
            </a:r>
          </a:p>
          <a:p>
            <a:pPr marL="0" indent="0">
              <a:buNone/>
            </a:pPr>
            <a:r>
              <a:rPr lang="nl-NL" sz="1600" dirty="0"/>
              <a:t>Vereniging DOET</a:t>
            </a:r>
          </a:p>
          <a:p>
            <a:pPr lvl="1"/>
            <a:r>
              <a:rPr lang="nl-NL" sz="1600" dirty="0"/>
              <a:t>Normalisatie activiteiten (keurmerk ontwikkeling)</a:t>
            </a:r>
          </a:p>
          <a:p>
            <a:pPr lvl="1"/>
            <a:r>
              <a:rPr lang="nl-NL" sz="1600" dirty="0"/>
              <a:t>Conformiteitstoetsing keurmerk</a:t>
            </a:r>
          </a:p>
          <a:p>
            <a:endParaRPr lang="nl-NL" sz="1600" dirty="0"/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C0A815-592A-7F8C-6CDE-AFBB4857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517568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7509750" cy="3240881"/>
          </a:xfrm>
        </p:spPr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nl-NL" dirty="0"/>
              <a:t>Stimuleren van laadpalen en diensten</a:t>
            </a:r>
          </a:p>
          <a:p>
            <a:pPr marL="0" indent="0">
              <a:buNone/>
            </a:pPr>
            <a:r>
              <a:rPr lang="nl-NL" sz="1600" dirty="0"/>
              <a:t>Ministerie van IenW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nl-NL" sz="1600" dirty="0"/>
              <a:t>Verkenning uitgevoerd en vorm stimulering bepaald (internetconsultatie 31/3)</a:t>
            </a:r>
          </a:p>
          <a:p>
            <a:pPr lvl="1"/>
            <a:r>
              <a:rPr lang="nl-NL" sz="1600" dirty="0"/>
              <a:t>Stimuleringsmaatregel uitgewerkt en voorbereid voor implementatie  </a:t>
            </a:r>
          </a:p>
          <a:p>
            <a:pPr lvl="1"/>
            <a:r>
              <a:rPr lang="nl-NL" sz="1600" dirty="0"/>
              <a:t>Stimuleringsmaatregel uitgevoerd, bijstelling per jaar</a:t>
            </a:r>
          </a:p>
          <a:p>
            <a:endParaRPr lang="nl-NL" sz="1600" dirty="0"/>
          </a:p>
          <a:p>
            <a:pPr marL="342900" indent="-342900">
              <a:buFont typeface="+mj-lt"/>
              <a:buAutoNum type="arabicPeriod" startAt="6"/>
            </a:pPr>
            <a:r>
              <a:rPr lang="nl-NL" dirty="0"/>
              <a:t>Netbewust laden mogelijk maken </a:t>
            </a:r>
          </a:p>
          <a:p>
            <a:pPr marL="0" indent="0">
              <a:buNone/>
            </a:pPr>
            <a:r>
              <a:rPr lang="nl-NL" sz="1600" dirty="0" err="1"/>
              <a:t>Elaadnl</a:t>
            </a:r>
            <a:endParaRPr lang="nl-NL" sz="1600" dirty="0"/>
          </a:p>
          <a:p>
            <a:pPr lvl="1"/>
            <a:r>
              <a:rPr lang="nl-NL" sz="1600" dirty="0"/>
              <a:t>Netbewust laden getest </a:t>
            </a:r>
          </a:p>
          <a:p>
            <a:pPr lvl="1"/>
            <a:r>
              <a:rPr lang="nl-NL" sz="1600" dirty="0"/>
              <a:t>Netbewust laden landelijk uitgerold</a:t>
            </a:r>
          </a:p>
          <a:p>
            <a:endParaRPr lang="nl-NL" sz="1600" dirty="0"/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58F340-F5A8-B277-D908-17C98A520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3279627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7509750" cy="3240881"/>
          </a:xfrm>
        </p:spPr>
        <p:txBody>
          <a:bodyPr/>
          <a:lstStyle/>
          <a:p>
            <a:pPr marL="342900" indent="-342900">
              <a:buFont typeface="+mj-lt"/>
              <a:buAutoNum type="arabicPeriod" startAt="7"/>
            </a:pPr>
            <a:r>
              <a:rPr lang="nl-NL" dirty="0"/>
              <a:t>Informatiebasis elektrisch rijden actualiseren</a:t>
            </a:r>
          </a:p>
          <a:p>
            <a:pPr marL="0" indent="0">
              <a:buNone/>
            </a:pPr>
            <a:r>
              <a:rPr lang="nl-NL" sz="1600" dirty="0"/>
              <a:t>RVO</a:t>
            </a:r>
          </a:p>
          <a:p>
            <a:pPr lvl="1"/>
            <a:r>
              <a:rPr lang="nl-NL" sz="1600" dirty="0"/>
              <a:t>Inzicht in kennisniveau en informatiebehoefte</a:t>
            </a:r>
          </a:p>
          <a:p>
            <a:pPr lvl="1"/>
            <a:r>
              <a:rPr lang="nl-NL" sz="1600" dirty="0"/>
              <a:t>Geactualiseerde informatiebasis</a:t>
            </a:r>
            <a:r>
              <a:rPr lang="nl-NL" sz="1300" dirty="0"/>
              <a:t>/ producten elektrisch rijden</a:t>
            </a:r>
          </a:p>
          <a:p>
            <a:endParaRPr lang="nl-NL" sz="1600" dirty="0"/>
          </a:p>
          <a:p>
            <a:pPr marL="342900" indent="-342900">
              <a:buFont typeface="+mj-lt"/>
              <a:buAutoNum type="arabicPeriod" startAt="8"/>
            </a:pPr>
            <a:r>
              <a:rPr lang="nl-NL" dirty="0"/>
              <a:t>Voorlichten en publieke inzicht vergroten</a:t>
            </a:r>
          </a:p>
          <a:p>
            <a:pPr marL="0" indent="0">
              <a:buNone/>
            </a:pPr>
            <a:r>
              <a:rPr lang="nl-NL" sz="1600" dirty="0"/>
              <a:t>RVO</a:t>
            </a:r>
          </a:p>
          <a:p>
            <a:pPr lvl="1"/>
            <a:r>
              <a:rPr lang="nl-NL" sz="1600" dirty="0"/>
              <a:t>Uitgewerkte communicatieboodschap en frame</a:t>
            </a:r>
          </a:p>
          <a:p>
            <a:pPr lvl="1"/>
            <a:r>
              <a:rPr lang="nl-NL" sz="1600" dirty="0"/>
              <a:t>PR-plan met interventies, afgestemd met partners </a:t>
            </a:r>
          </a:p>
          <a:p>
            <a:pPr lvl="1"/>
            <a:r>
              <a:rPr lang="nl-NL" sz="1600" dirty="0"/>
              <a:t>Uitgevoerde interventies voorlichting en beïnvloeding Actiehouder</a:t>
            </a:r>
          </a:p>
          <a:p>
            <a:endParaRPr lang="nl-NL" sz="1600" dirty="0"/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F16705-9ED2-F1D5-68B2-1BD8A96FD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3496106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7509750" cy="3240881"/>
          </a:xfrm>
        </p:spPr>
        <p:txBody>
          <a:bodyPr/>
          <a:lstStyle/>
          <a:p>
            <a:pPr marL="342900" indent="-342900">
              <a:buFont typeface="+mj-lt"/>
              <a:buAutoNum type="arabicPeriod" startAt="9"/>
            </a:pPr>
            <a:r>
              <a:rPr lang="nl-NL" dirty="0"/>
              <a:t>Ondersteunen koopproces gebruiker</a:t>
            </a:r>
          </a:p>
          <a:p>
            <a:pPr marL="0" indent="0">
              <a:buNone/>
            </a:pPr>
            <a:r>
              <a:rPr lang="nl-NL" sz="1600" dirty="0"/>
              <a:t>RVO &amp; VER</a:t>
            </a:r>
          </a:p>
          <a:p>
            <a:pPr lvl="1"/>
            <a:r>
              <a:rPr lang="nl-NL" sz="1600" dirty="0"/>
              <a:t>Vastgestelde behoefte aan informatie</a:t>
            </a:r>
          </a:p>
          <a:p>
            <a:pPr lvl="1"/>
            <a:r>
              <a:rPr lang="nl-NL" sz="1600" dirty="0"/>
              <a:t>Gereedschapskist aan communicatie- en informatiemiddelen </a:t>
            </a:r>
          </a:p>
          <a:p>
            <a:pPr lvl="1"/>
            <a:r>
              <a:rPr lang="nl-NL" sz="1600" dirty="0"/>
              <a:t>Uitgevoerde ondersteuning en activiteiten op maat"</a:t>
            </a:r>
          </a:p>
          <a:p>
            <a:endParaRPr lang="nl-NL" sz="1600" dirty="0"/>
          </a:p>
          <a:p>
            <a:pPr marL="342900" indent="-342900">
              <a:buFont typeface="+mj-lt"/>
              <a:buAutoNum type="arabicPeriod" startAt="10"/>
            </a:pPr>
            <a:r>
              <a:rPr lang="nl-NL" dirty="0"/>
              <a:t>Kennisontwikkeling</a:t>
            </a:r>
          </a:p>
          <a:p>
            <a:pPr marL="0" indent="0">
              <a:buNone/>
            </a:pPr>
            <a:r>
              <a:rPr lang="nl-NL" sz="1600" dirty="0"/>
              <a:t>RVO</a:t>
            </a:r>
          </a:p>
          <a:p>
            <a:pPr lvl="1"/>
            <a:r>
              <a:rPr lang="nl-NL" sz="1600" dirty="0"/>
              <a:t>Uitgewerkte aanpak kennisthema's en gemaakte afspraken met partners over meting en deling van relevante data</a:t>
            </a:r>
          </a:p>
          <a:p>
            <a:pPr lvl="1"/>
            <a:r>
              <a:rPr lang="nl-NL" sz="1600" dirty="0"/>
              <a:t>Uitgevoerde onderzoeken </a:t>
            </a:r>
          </a:p>
          <a:p>
            <a:pPr lvl="1"/>
            <a:r>
              <a:rPr lang="nl-NL" sz="1600" dirty="0"/>
              <a:t>Kennisdeling</a:t>
            </a:r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ED909D-CEDE-AEC3-70AE-3E50E630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599991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8" y="905297"/>
            <a:ext cx="8352231" cy="3240881"/>
          </a:xfrm>
        </p:spPr>
        <p:txBody>
          <a:bodyPr/>
          <a:lstStyle/>
          <a:p>
            <a:pPr marL="0" indent="0">
              <a:buNone/>
            </a:pPr>
            <a:endParaRPr lang="nl-NL" sz="1600" dirty="0"/>
          </a:p>
          <a:p>
            <a:r>
              <a:rPr lang="nl-NL" sz="1600" dirty="0"/>
              <a:t>Slim laden in Rotterdam			Rotterdam	Merijn Rijnsburger</a:t>
            </a:r>
          </a:p>
          <a:p>
            <a:endParaRPr lang="nl-NL" sz="1600" dirty="0"/>
          </a:p>
          <a:p>
            <a:r>
              <a:rPr lang="nl-NL" sz="1600" dirty="0"/>
              <a:t>Handreiking Condities Netbewust laden	NAL-regio	Matthijs Kok</a:t>
            </a:r>
          </a:p>
          <a:p>
            <a:endParaRPr lang="nl-NL" sz="1600" dirty="0"/>
          </a:p>
          <a:p>
            <a:r>
              <a:rPr lang="nl-NL" sz="1600" dirty="0"/>
              <a:t>Onderzoek compensatieregeling		IenW 		Robbert Monteban</a:t>
            </a:r>
          </a:p>
          <a:p>
            <a:endParaRPr lang="nl-NL" sz="1600" dirty="0"/>
          </a:p>
          <a:p>
            <a:r>
              <a:rPr lang="nl-NL" sz="1600" dirty="0"/>
              <a:t>Implementatie netbewust laden		Netbeheerders	Frank Geerts</a:t>
            </a:r>
          </a:p>
          <a:p>
            <a:endParaRPr lang="nl-NL" sz="1600" dirty="0"/>
          </a:p>
          <a:p>
            <a:r>
              <a:rPr lang="nl-NL" sz="1600" dirty="0"/>
              <a:t>Keurmerk/ Technische werkgroep		DOET		Eric van Voorden</a:t>
            </a:r>
          </a:p>
          <a:p>
            <a:endParaRPr lang="nl-NL" sz="1600" dirty="0"/>
          </a:p>
          <a:p>
            <a:r>
              <a:rPr lang="nl-NL" sz="1600" dirty="0"/>
              <a:t>Monitoring/dashboard			RVO/</a:t>
            </a:r>
            <a:r>
              <a:rPr lang="nl-NL" sz="1600" dirty="0" err="1"/>
              <a:t>HvA</a:t>
            </a:r>
            <a:r>
              <a:rPr lang="nl-NL" sz="1600" dirty="0"/>
              <a:t>	Jesper </a:t>
            </a:r>
            <a:r>
              <a:rPr lang="nl-NL" sz="1600" dirty="0" err="1"/>
              <a:t>Juffermans</a:t>
            </a:r>
            <a:r>
              <a:rPr lang="nl-NL" sz="1600" dirty="0"/>
              <a:t>/										Rick Wolbertus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11A035-9CC6-DB87-A4BD-D8254FB21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269972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ECB53-D040-6515-9DA9-F278F71C1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Stand van Zaken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F641A8-BC91-8917-D87E-D3C7DE59E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69" y="1275163"/>
            <a:ext cx="7509750" cy="3240881"/>
          </a:xfrm>
        </p:spPr>
        <p:txBody>
          <a:bodyPr/>
          <a:lstStyle/>
          <a:p>
            <a:pPr marL="342900" indent="-342900">
              <a:buFont typeface="+mj-lt"/>
              <a:buAutoNum type="arabicPeriod" startAt="10"/>
            </a:pPr>
            <a:r>
              <a:rPr lang="nl-NL" dirty="0"/>
              <a:t>Slim laden als norm stellen</a:t>
            </a:r>
          </a:p>
          <a:p>
            <a:pPr marL="0" indent="0">
              <a:buNone/>
            </a:pPr>
            <a:r>
              <a:rPr lang="nl-NL" sz="1600" dirty="0"/>
              <a:t>IenW</a:t>
            </a:r>
          </a:p>
          <a:p>
            <a:pPr lvl="1"/>
            <a:r>
              <a:rPr lang="nl-NL" sz="1600" dirty="0"/>
              <a:t>net- en of tariefcode Slim Laden (actieagenda LAN)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357C2F-34B8-73E0-F279-CBD7C777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39893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4025754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1FFB979-1CFC-54D7-7451-CA1724AC2F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83CB02-A578-134C-00A0-ECF420DA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Slim laden in Rotterdam</a:t>
            </a:r>
            <a:br>
              <a:rPr lang="en-US" dirty="0"/>
            </a:br>
            <a:endParaRPr lang="nl-NL" dirty="0"/>
          </a:p>
        </p:txBody>
      </p:sp>
      <p:sp>
        <p:nvSpPr>
          <p:cNvPr id="6" name="Tijdelijke aanduiding voor datum 3">
            <a:extLst>
              <a:ext uri="{FF2B5EF4-FFF2-40B4-BE49-F238E27FC236}">
                <a16:creationId xmlns:a16="http://schemas.microsoft.com/office/drawing/2014/main" id="{23016889-728D-4901-12A1-D7872A360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1278" y="4854761"/>
            <a:ext cx="2089822" cy="303609"/>
          </a:xfrm>
        </p:spPr>
        <p:txBody>
          <a:bodyPr/>
          <a:lstStyle/>
          <a:p>
            <a:r>
              <a:rPr lang="nl-NL" dirty="0"/>
              <a:t>Slim laden voor Iedereen informatiesessie 28/3/2024</a:t>
            </a:r>
          </a:p>
        </p:txBody>
      </p:sp>
    </p:spTree>
    <p:extLst>
      <p:ext uri="{BB962C8B-B14F-4D97-AF65-F5344CB8AC3E}">
        <p14:creationId xmlns:p14="http://schemas.microsoft.com/office/powerpoint/2010/main" val="290159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0FC6D7-BB37-412F-9F5B-5D4BE6B54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502" y="141481"/>
            <a:ext cx="9054498" cy="718466"/>
          </a:xfrm>
        </p:spPr>
        <p:txBody>
          <a:bodyPr/>
          <a:lstStyle/>
          <a:p>
            <a:r>
              <a:rPr lang="nl-NL" dirty="0"/>
              <a:t>Slim laden in Rotterdam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C09FB66-48D1-4B5C-B727-ECBCF947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141" y="3975905"/>
            <a:ext cx="7939088" cy="236844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nl-NL" dirty="0">
                <a:latin typeface="Bolder Light"/>
              </a:rPr>
              <a:t>Merijn Rijnsburger – adviseur duurzame mobiliteit en energietransitie</a:t>
            </a:r>
          </a:p>
        </p:txBody>
      </p:sp>
      <p:pic>
        <p:nvPicPr>
          <p:cNvPr id="16" name="Tijdelijke aanduiding voor afbeelding 15" descr="Afbeelding met buitenshuis, gebouw, straat, grond">
            <a:extLst>
              <a:ext uri="{FF2B5EF4-FFF2-40B4-BE49-F238E27FC236}">
                <a16:creationId xmlns:a16="http://schemas.microsoft.com/office/drawing/2014/main" id="{D0B95BBC-E6C5-56E5-F34E-17D6A61DBB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0662" b="34962"/>
          <a:stretch/>
        </p:blipFill>
        <p:spPr>
          <a:xfrm>
            <a:off x="24278" y="930751"/>
            <a:ext cx="9144000" cy="3315187"/>
          </a:xfrm>
        </p:spPr>
      </p:pic>
    </p:spTree>
    <p:extLst>
      <p:ext uri="{BB962C8B-B14F-4D97-AF65-F5344CB8AC3E}">
        <p14:creationId xmlns:p14="http://schemas.microsoft.com/office/powerpoint/2010/main" val="241459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7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Pilots slim laden in Rotterdam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90370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nl-NL" sz="1800" dirty="0"/>
              <a:t>Netbewust laden</a:t>
            </a:r>
          </a:p>
          <a:p>
            <a:pPr marL="342900" indent="-342900">
              <a:buAutoNum type="arabicPeriod"/>
            </a:pPr>
            <a:endParaRPr lang="nl-NL" sz="1800" dirty="0"/>
          </a:p>
          <a:p>
            <a:pPr marL="342900" indent="-342900">
              <a:buAutoNum type="arabicPeriod"/>
            </a:pPr>
            <a:r>
              <a:rPr lang="nl-NL" sz="1800" dirty="0"/>
              <a:t>Sturen op onbalans</a:t>
            </a:r>
          </a:p>
        </p:txBody>
      </p:sp>
    </p:spTree>
    <p:extLst>
      <p:ext uri="{BB962C8B-B14F-4D97-AF65-F5344CB8AC3E}">
        <p14:creationId xmlns:p14="http://schemas.microsoft.com/office/powerpoint/2010/main" val="2012386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8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7"/>
            <a:ext cx="6048375" cy="15367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Verlagen laadsnelheid op o.b.v. stuursignaal </a:t>
            </a:r>
            <a:r>
              <a:rPr lang="nl-NL" sz="1800" dirty="0" err="1"/>
              <a:t>Stedin</a:t>
            </a: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50 clusters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167 laadpalen</a:t>
            </a:r>
          </a:p>
        </p:txBody>
      </p:sp>
    </p:spTree>
    <p:extLst>
      <p:ext uri="{BB962C8B-B14F-4D97-AF65-F5344CB8AC3E}">
        <p14:creationId xmlns:p14="http://schemas.microsoft.com/office/powerpoint/2010/main" val="3689244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657EAC5C-D9A2-4C52-B342-0E99DE57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nl-NL" dirty="0">
                <a:solidFill>
                  <a:srgbClr val="000000"/>
                </a:solidFill>
                <a:latin typeface="Bolder"/>
              </a:rPr>
              <a:t>Slim laden in Rotterdam| Merijn Rijnsburger| april 2024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D94BFE7-B380-4790-A91F-B97D8822A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8A5FB6D-53CD-49E6-B4E2-6C5827CD4B69}" type="slidenum">
              <a:rPr lang="nl-NL">
                <a:solidFill>
                  <a:srgbClr val="00811F"/>
                </a:solidFill>
                <a:latin typeface="Bolder"/>
              </a:rPr>
              <a:pPr defTabSz="685800"/>
              <a:t>9</a:t>
            </a:fld>
            <a:endParaRPr lang="nl-NL" dirty="0">
              <a:solidFill>
                <a:srgbClr val="00811F"/>
              </a:solidFill>
              <a:latin typeface="Bolder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6F3FA146-0AD8-9B6B-C54F-B4F52903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1" y="250031"/>
            <a:ext cx="8532019" cy="318549"/>
          </a:xfrm>
        </p:spPr>
        <p:txBody>
          <a:bodyPr/>
          <a:lstStyle/>
          <a:p>
            <a:r>
              <a:rPr lang="nl-NL" dirty="0"/>
              <a:t>Netbewust laden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88D7C6-BF29-4E3B-A7B4-578F994E40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" y="1059656"/>
            <a:ext cx="6048375" cy="2912272"/>
          </a:xfrm>
        </p:spPr>
        <p:txBody>
          <a:bodyPr/>
          <a:lstStyle/>
          <a:p>
            <a:r>
              <a:rPr lang="nl-NL" sz="1800" u="sng" dirty="0"/>
              <a:t>Leerdoelen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Kunnen we de volledige keten (technisch) aansturen?</a:t>
            </a:r>
          </a:p>
          <a:p>
            <a:pPr marL="382191" lvl="2" indent="-214313"/>
            <a:r>
              <a:rPr lang="nl-NL" sz="1050" dirty="0" err="1">
                <a:latin typeface="Bolder Light" panose="00000400000000000000" pitchFamily="2" charset="0"/>
              </a:rPr>
              <a:t>Stedin</a:t>
            </a:r>
            <a:r>
              <a:rPr lang="nl-NL" sz="1050" dirty="0">
                <a:latin typeface="Bolder Light" panose="00000400000000000000" pitchFamily="2" charset="0"/>
              </a:rPr>
              <a:t>: kunnen we het profiel uitsturen (API) en valideren (kwartierwaarden slimme meter)?</a:t>
            </a:r>
          </a:p>
          <a:p>
            <a:pPr marL="382191" lvl="2" indent="-214313"/>
            <a:r>
              <a:rPr lang="nl-NL" sz="1050" dirty="0">
                <a:latin typeface="Bolder Light" panose="00000400000000000000" pitchFamily="2" charset="0"/>
              </a:rPr>
              <a:t>EQUANS: kunnen we het laadvermogen aanpassen op basis van profiel </a:t>
            </a:r>
            <a:r>
              <a:rPr lang="nl-NL" sz="1050" dirty="0" err="1">
                <a:latin typeface="Bolder Light" panose="00000400000000000000" pitchFamily="2" charset="0"/>
              </a:rPr>
              <a:t>Stedin</a:t>
            </a:r>
            <a:r>
              <a:rPr lang="nl-NL" sz="1050" dirty="0">
                <a:latin typeface="Bolder Light" panose="00000400000000000000" pitchFamily="2" charset="0"/>
              </a:rPr>
              <a:t> met minimale effecten voor de EV rijder?</a:t>
            </a:r>
          </a:p>
          <a:p>
            <a:pPr lvl="2" indent="0">
              <a:buNone/>
            </a:pPr>
            <a:endParaRPr lang="nl-NL" sz="1050" dirty="0">
              <a:latin typeface="Bolder Light" panose="00000400000000000000" pitchFamily="2" charset="0"/>
            </a:endParaRPr>
          </a:p>
          <a:p>
            <a:pPr marL="214313" lvl="1" indent="-214313">
              <a:buFont typeface="Arial" panose="020B0604020202020204" pitchFamily="34" charset="0"/>
              <a:buChar char="•"/>
            </a:pPr>
            <a:r>
              <a:rPr lang="nl-NL" sz="1350" dirty="0">
                <a:latin typeface="Bolder Light" panose="00000400000000000000" pitchFamily="2" charset="0"/>
              </a:rPr>
              <a:t>Welke aanpassingen zijn nog nodig voor een opschaling?</a:t>
            </a:r>
          </a:p>
          <a:p>
            <a:pPr marL="214313" lvl="1" indent="-214313">
              <a:buFont typeface="Arial" panose="020B0604020202020204" pitchFamily="34" charset="0"/>
              <a:buChar char="•"/>
            </a:pPr>
            <a:endParaRPr lang="nl-NL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1350" dirty="0"/>
              <a:t>Wat is de effectiviteit van de sturing door </a:t>
            </a:r>
            <a:r>
              <a:rPr lang="nl-NL" sz="1350" dirty="0" err="1"/>
              <a:t>Stedin</a:t>
            </a:r>
            <a:r>
              <a:rPr lang="nl-NL" sz="1350" dirty="0"/>
              <a:t>?</a:t>
            </a:r>
          </a:p>
          <a:p>
            <a:pPr marL="382191" lvl="2" indent="-214313">
              <a:buFont typeface="Arial" panose="020B0604020202020204" pitchFamily="34" charset="0"/>
              <a:buChar char="•"/>
            </a:pPr>
            <a:r>
              <a:rPr lang="nl-NL" sz="1050" dirty="0">
                <a:latin typeface="Bolder Light" panose="00000400000000000000" pitchFamily="2" charset="0"/>
              </a:rPr>
              <a:t>Beschikbaarheid van flexibel vermogen</a:t>
            </a:r>
          </a:p>
          <a:p>
            <a:pPr marL="382191" lvl="2" indent="-214313">
              <a:buFont typeface="Arial" panose="020B0604020202020204" pitchFamily="34" charset="0"/>
              <a:buChar char="•"/>
            </a:pPr>
            <a:r>
              <a:rPr lang="nl-NL" sz="1050" dirty="0">
                <a:latin typeface="Bolder Light" panose="00000400000000000000" pitchFamily="2" charset="0"/>
              </a:rPr>
              <a:t>Opvolging van sturing</a:t>
            </a:r>
          </a:p>
          <a:p>
            <a:pPr marL="382191" lvl="2" indent="-214313">
              <a:buFont typeface="Arial" panose="020B0604020202020204" pitchFamily="34" charset="0"/>
              <a:buChar char="•"/>
            </a:pPr>
            <a:r>
              <a:rPr lang="nl-NL" sz="1050" dirty="0">
                <a:latin typeface="Bolder Light" panose="00000400000000000000" pitchFamily="2" charset="0"/>
              </a:rPr>
              <a:t>Impact op netbelasting</a:t>
            </a:r>
          </a:p>
        </p:txBody>
      </p:sp>
    </p:spTree>
    <p:extLst>
      <p:ext uri="{BB962C8B-B14F-4D97-AF65-F5344CB8AC3E}">
        <p14:creationId xmlns:p14="http://schemas.microsoft.com/office/powerpoint/2010/main" val="42639529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65">
      <a:dk1>
        <a:srgbClr val="4599D3"/>
      </a:dk1>
      <a:lt1>
        <a:srgbClr val="FFFFFF"/>
      </a:lt1>
      <a:dk2>
        <a:srgbClr val="445369"/>
      </a:dk2>
      <a:lt2>
        <a:srgbClr val="E7E6E6"/>
      </a:lt2>
      <a:accent1>
        <a:srgbClr val="F06800"/>
      </a:accent1>
      <a:accent2>
        <a:srgbClr val="007B9B"/>
      </a:accent2>
      <a:accent3>
        <a:srgbClr val="A1CCE9"/>
      </a:accent3>
      <a:accent4>
        <a:srgbClr val="FFB611"/>
      </a:accent4>
      <a:accent5>
        <a:srgbClr val="A1C516"/>
      </a:accent5>
      <a:accent6>
        <a:srgbClr val="DA70A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meente Rotterdam">
  <a:themeElements>
    <a:clrScheme name="Aangepast 2">
      <a:dk1>
        <a:sysClr val="windowText" lastClr="000000"/>
      </a:dk1>
      <a:lt1>
        <a:sysClr val="window" lastClr="FFFFFF"/>
      </a:lt1>
      <a:dk2>
        <a:srgbClr val="000000"/>
      </a:dk2>
      <a:lt2>
        <a:srgbClr val="00811F"/>
      </a:lt2>
      <a:accent1>
        <a:srgbClr val="00811F"/>
      </a:accent1>
      <a:accent2>
        <a:srgbClr val="000000"/>
      </a:accent2>
      <a:accent3>
        <a:srgbClr val="EFF4F6"/>
      </a:accent3>
      <a:accent4>
        <a:srgbClr val="E3614D"/>
      </a:accent4>
      <a:accent5>
        <a:srgbClr val="00811F"/>
      </a:accent5>
      <a:accent6>
        <a:srgbClr val="1D7F34"/>
      </a:accent6>
      <a:hlink>
        <a:srgbClr val="00811F"/>
      </a:hlink>
      <a:folHlink>
        <a:srgbClr val="00811F"/>
      </a:folHlink>
    </a:clrScheme>
    <a:fontScheme name="Gemeente Rotterdam">
      <a:majorFont>
        <a:latin typeface="Bolder Heading"/>
        <a:ea typeface=""/>
        <a:cs typeface=""/>
      </a:majorFont>
      <a:minorFont>
        <a:latin typeface="Bold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_PP_template_2021_nw.pptx" id="{A4C74573-1116-41FA-9A97-80A7760FD272}" vid="{C6618511-405F-49CB-8083-7977FDC1FEAC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1232</Words>
  <Application>Microsoft Office PowerPoint</Application>
  <PresentationFormat>Diavoorstelling (16:9)</PresentationFormat>
  <Paragraphs>269</Paragraphs>
  <Slides>40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40</vt:i4>
      </vt:variant>
    </vt:vector>
  </HeadingPairs>
  <TitlesOfParts>
    <vt:vector size="48" baseType="lpstr">
      <vt:lpstr>Arial</vt:lpstr>
      <vt:lpstr>Bolder</vt:lpstr>
      <vt:lpstr>Bolder Heading</vt:lpstr>
      <vt:lpstr>Bolder Light</vt:lpstr>
      <vt:lpstr>Calibri</vt:lpstr>
      <vt:lpstr>Wingdings</vt:lpstr>
      <vt:lpstr>Kantoorthema</vt:lpstr>
      <vt:lpstr>Gemeente Rotterdam</vt:lpstr>
      <vt:lpstr>Slim Laden Voor Iedereen Oplaadsessie 2024 </vt:lpstr>
      <vt:lpstr>Oplaadsessie Slim Laden voor Iedereen</vt:lpstr>
      <vt:lpstr>Stand van zaken</vt:lpstr>
      <vt:lpstr>Stand van Zaken</vt:lpstr>
      <vt:lpstr>Slim laden in Rotterdam </vt:lpstr>
      <vt:lpstr>Slim laden in Rotterdam</vt:lpstr>
      <vt:lpstr>Pilots slim laden in Rotterdam</vt:lpstr>
      <vt:lpstr>Netbewust laden</vt:lpstr>
      <vt:lpstr>Netbewust laden</vt:lpstr>
      <vt:lpstr>Netbewust laden</vt:lpstr>
      <vt:lpstr>Netbewust laden</vt:lpstr>
      <vt:lpstr>Netbewust laden</vt:lpstr>
      <vt:lpstr>Netbewust laden</vt:lpstr>
      <vt:lpstr>Netbewust laden</vt:lpstr>
      <vt:lpstr>Netbewust laden</vt:lpstr>
      <vt:lpstr>Netbewust laden</vt:lpstr>
      <vt:lpstr>Sturen op onbalans</vt:lpstr>
      <vt:lpstr>Sturen op onbalans</vt:lpstr>
      <vt:lpstr>Sturen op onbalans</vt:lpstr>
      <vt:lpstr>Sturen op onbalans</vt:lpstr>
      <vt:lpstr>Bedankt voor jullie aandacht.</vt:lpstr>
      <vt:lpstr>Stand van zaken</vt:lpstr>
      <vt:lpstr>Stand van Zaken</vt:lpstr>
      <vt:lpstr>Monitoring/dashboard </vt:lpstr>
      <vt:lpstr>4 topics om te monitoren</vt:lpstr>
      <vt:lpstr>Beschikbaarheid: Waar vindt (slim) laden plaats?</vt:lpstr>
      <vt:lpstr>Bereidheid: Wat zijn de barrières?</vt:lpstr>
      <vt:lpstr>Aantrekkelijk aanbod</vt:lpstr>
      <vt:lpstr>Impact: Potentieel om laadsessie in tijd te verschuiven</vt:lpstr>
      <vt:lpstr>Hoeveel wordt er nu slim geladen?</vt:lpstr>
      <vt:lpstr>Vragen?</vt:lpstr>
      <vt:lpstr>Afronding </vt:lpstr>
      <vt:lpstr>Dank voor jullie aandacht!</vt:lpstr>
      <vt:lpstr>Stand van zaken  bijlagen</vt:lpstr>
      <vt:lpstr>Stand van Zaken</vt:lpstr>
      <vt:lpstr>Stand van Zaken</vt:lpstr>
      <vt:lpstr>Stand van Zaken</vt:lpstr>
      <vt:lpstr>Stand van Zaken</vt:lpstr>
      <vt:lpstr>Stand van Zaken</vt:lpstr>
      <vt:lpstr>Stand van Zaken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Monteban, R.G. (Robbert) - DGMo</cp:lastModifiedBy>
  <cp:revision>151</cp:revision>
  <dcterms:created xsi:type="dcterms:W3CDTF">2020-11-23T11:18:37Z</dcterms:created>
  <dcterms:modified xsi:type="dcterms:W3CDTF">2024-04-16T19:34:45Z</dcterms:modified>
</cp:coreProperties>
</file>